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1" r:id="rId2"/>
    <p:sldId id="282" r:id="rId3"/>
    <p:sldId id="257" r:id="rId4"/>
    <p:sldId id="259" r:id="rId5"/>
    <p:sldId id="260" r:id="rId6"/>
    <p:sldId id="256" r:id="rId7"/>
    <p:sldId id="261" r:id="rId8"/>
    <p:sldId id="262" r:id="rId9"/>
    <p:sldId id="263" r:id="rId10"/>
    <p:sldId id="269" r:id="rId11"/>
    <p:sldId id="271" r:id="rId12"/>
    <p:sldId id="258" r:id="rId13"/>
    <p:sldId id="265" r:id="rId14"/>
    <p:sldId id="264" r:id="rId15"/>
    <p:sldId id="272" r:id="rId16"/>
    <p:sldId id="273" r:id="rId17"/>
    <p:sldId id="274" r:id="rId18"/>
    <p:sldId id="275" r:id="rId19"/>
    <p:sldId id="276" r:id="rId20"/>
    <p:sldId id="266" r:id="rId21"/>
    <p:sldId id="267" r:id="rId22"/>
    <p:sldId id="268" r:id="rId23"/>
    <p:sldId id="270" r:id="rId24"/>
    <p:sldId id="277" r:id="rId25"/>
    <p:sldId id="278" r:id="rId26"/>
    <p:sldId id="285" r:id="rId27"/>
    <p:sldId id="286" r:id="rId28"/>
    <p:sldId id="287" r:id="rId29"/>
    <p:sldId id="279" r:id="rId30"/>
    <p:sldId id="283" r:id="rId31"/>
    <p:sldId id="288" r:id="rId32"/>
    <p:sldId id="28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1" d="100"/>
          <a:sy n="41" d="100"/>
        </p:scale>
        <p:origin x="-69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8F0330-0CA9-4DF2-8D59-38A74B2CE15F}" type="datetimeFigureOut">
              <a:rPr lang="en-US" smtClean="0"/>
              <a:pPr/>
              <a:t>6/17/2010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CB523-47DA-4728-BF03-59EE959E9A0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8F0330-0CA9-4DF2-8D59-38A74B2CE15F}" type="datetimeFigureOut">
              <a:rPr lang="en-US" smtClean="0"/>
              <a:pPr/>
              <a:t>6/17/2010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CB523-47DA-4728-BF03-59EE959E9A0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8F0330-0CA9-4DF2-8D59-38A74B2CE15F}" type="datetimeFigureOut">
              <a:rPr lang="en-US" smtClean="0"/>
              <a:pPr/>
              <a:t>6/17/2010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CB523-47DA-4728-BF03-59EE959E9A0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8F0330-0CA9-4DF2-8D59-38A74B2CE15F}" type="datetimeFigureOut">
              <a:rPr lang="en-US" smtClean="0"/>
              <a:pPr/>
              <a:t>6/17/2010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CB523-47DA-4728-BF03-59EE959E9A0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8F0330-0CA9-4DF2-8D59-38A74B2CE15F}" type="datetimeFigureOut">
              <a:rPr lang="en-US" smtClean="0"/>
              <a:pPr/>
              <a:t>6/17/2010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ECB523-47DA-4728-BF03-59EE959E9A0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8F0330-0CA9-4DF2-8D59-38A74B2CE15F}" type="datetimeFigureOut">
              <a:rPr lang="en-US" smtClean="0"/>
              <a:pPr/>
              <a:t>6/17/2010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ECB523-47DA-4728-BF03-59EE959E9A0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8F0330-0CA9-4DF2-8D59-38A74B2CE15F}" type="datetimeFigureOut">
              <a:rPr lang="en-US" smtClean="0"/>
              <a:pPr/>
              <a:t>6/17/2010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ECB523-47DA-4728-BF03-59EE959E9A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8F0330-0CA9-4DF2-8D59-38A74B2CE15F}" type="datetimeFigureOut">
              <a:rPr lang="en-US" smtClean="0"/>
              <a:pPr/>
              <a:t>6/17/2010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CB523-47DA-4728-BF03-59EE959E9A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8F0330-0CA9-4DF2-8D59-38A74B2CE15F}" type="datetimeFigureOut">
              <a:rPr lang="en-US" smtClean="0"/>
              <a:pPr/>
              <a:t>6/17/2010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CB523-47DA-4728-BF03-59EE959E9A0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8F0330-0CA9-4DF2-8D59-38A74B2CE15F}" type="datetimeFigureOut">
              <a:rPr lang="en-US" smtClean="0"/>
              <a:pPr/>
              <a:t>6/17/2010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CB523-47DA-4728-BF03-59EE959E9A0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8F0330-0CA9-4DF2-8D59-38A74B2CE15F}" type="datetimeFigureOut">
              <a:rPr lang="en-US" smtClean="0"/>
              <a:pPr/>
              <a:t>6/17/2010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CB523-47DA-4728-BF03-59EE959E9A0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8F0330-0CA9-4DF2-8D59-38A74B2CE15F}" type="datetimeFigureOut">
              <a:rPr lang="en-US" smtClean="0"/>
              <a:pPr/>
              <a:t>6/17/2010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ECB523-47DA-4728-BF03-59EE959E9A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sarl.org.za/public/contests/SARL%202010%20Contest%20Manual.pdf"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gif"/><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home.att.net/~ronchap/q15x25modes/q15x25.ht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28662" y="0"/>
            <a:ext cx="6786610" cy="1569660"/>
          </a:xfrm>
          <a:prstGeom prst="rect">
            <a:avLst/>
          </a:prstGeom>
          <a:solidFill>
            <a:srgbClr val="FF0000"/>
          </a:solidFill>
        </p:spPr>
        <p:txBody>
          <a:bodyPr wrap="square" rtlCol="0">
            <a:spAutoFit/>
          </a:bodyPr>
          <a:lstStyle/>
          <a:p>
            <a:pPr algn="ctr"/>
            <a:r>
              <a:rPr lang="en-GB" sz="9600" b="1" dirty="0" err="1" smtClean="0"/>
              <a:t>RaDAR</a:t>
            </a:r>
            <a:endParaRPr lang="en-US" sz="9600" b="1" dirty="0"/>
          </a:p>
        </p:txBody>
      </p:sp>
      <p:sp>
        <p:nvSpPr>
          <p:cNvPr id="6" name="TextBox 5"/>
          <p:cNvSpPr txBox="1"/>
          <p:nvPr/>
        </p:nvSpPr>
        <p:spPr>
          <a:xfrm>
            <a:off x="2071670" y="2857496"/>
            <a:ext cx="4557658" cy="2308324"/>
          </a:xfrm>
          <a:prstGeom prst="rect">
            <a:avLst/>
          </a:prstGeom>
          <a:solidFill>
            <a:srgbClr val="FF00FF"/>
          </a:solidFill>
          <a:ln w="57150">
            <a:solidFill>
              <a:schemeClr val="tx1"/>
            </a:solidFill>
          </a:ln>
        </p:spPr>
        <p:txBody>
          <a:bodyPr wrap="none" rtlCol="0">
            <a:spAutoFit/>
          </a:bodyPr>
          <a:lstStyle/>
          <a:p>
            <a:pPr algn="ctr"/>
            <a:r>
              <a:rPr lang="en-GB" sz="4800" i="1" dirty="0" smtClean="0"/>
              <a:t>By: - Ken M0KPB</a:t>
            </a:r>
          </a:p>
          <a:p>
            <a:pPr algn="ctr"/>
            <a:r>
              <a:rPr lang="en-GB" sz="4800" i="1" dirty="0" smtClean="0"/>
              <a:t>                 ZS2KPB </a:t>
            </a:r>
          </a:p>
          <a:p>
            <a:pPr algn="ctr"/>
            <a:r>
              <a:rPr lang="en-GB" sz="4800" i="1" dirty="0" smtClean="0"/>
              <a:t>                 VK2KEN</a:t>
            </a:r>
            <a:endParaRPr lang="en-US" sz="4800" i="1" dirty="0"/>
          </a:p>
        </p:txBody>
      </p:sp>
      <p:sp>
        <p:nvSpPr>
          <p:cNvPr id="7" name="TextBox 6"/>
          <p:cNvSpPr txBox="1"/>
          <p:nvPr/>
        </p:nvSpPr>
        <p:spPr>
          <a:xfrm>
            <a:off x="6286512" y="5857892"/>
            <a:ext cx="1670650" cy="523220"/>
          </a:xfrm>
          <a:prstGeom prst="rect">
            <a:avLst/>
          </a:prstGeom>
          <a:solidFill>
            <a:schemeClr val="accent6"/>
          </a:solidFill>
        </p:spPr>
        <p:txBody>
          <a:bodyPr wrap="none" rtlCol="0">
            <a:spAutoFit/>
          </a:bodyPr>
          <a:lstStyle/>
          <a:p>
            <a:r>
              <a:rPr lang="en-GB" sz="2800" b="1" i="1" u="sng" dirty="0" smtClean="0"/>
              <a:t>June </a:t>
            </a:r>
            <a:r>
              <a:rPr lang="en-GB" sz="2800" b="1" i="1" u="sng" dirty="0" smtClean="0"/>
              <a:t>2010</a:t>
            </a:r>
            <a:endParaRPr lang="en-US" sz="2800" b="1" i="1" u="sng"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85918" y="642918"/>
            <a:ext cx="5252400" cy="4524315"/>
          </a:xfrm>
          <a:prstGeom prst="rect">
            <a:avLst/>
          </a:prstGeom>
          <a:solidFill>
            <a:srgbClr val="FF0000"/>
          </a:solidFill>
        </p:spPr>
        <p:txBody>
          <a:bodyPr wrap="none">
            <a:spAutoFit/>
          </a:bodyPr>
          <a:lstStyle/>
          <a:p>
            <a:pPr algn="ctr"/>
            <a:r>
              <a:rPr lang="en-US" sz="9600" b="1" u="sng" dirty="0" smtClean="0"/>
              <a:t>Improvise</a:t>
            </a:r>
          </a:p>
          <a:p>
            <a:pPr algn="ctr"/>
            <a:r>
              <a:rPr lang="en-US" sz="9600" b="1" u="sng" dirty="0" smtClean="0"/>
              <a:t> &amp; </a:t>
            </a:r>
          </a:p>
          <a:p>
            <a:pPr algn="ctr"/>
            <a:r>
              <a:rPr lang="en-US" sz="9600" b="1" u="sng" smtClean="0"/>
              <a:t>Adapt !!!</a:t>
            </a:r>
            <a:endParaRPr lang="en-US" sz="96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85918" y="0"/>
            <a:ext cx="5357850" cy="1569660"/>
          </a:xfrm>
          <a:prstGeom prst="rect">
            <a:avLst/>
          </a:prstGeom>
          <a:solidFill>
            <a:schemeClr val="accent2"/>
          </a:solidFill>
        </p:spPr>
        <p:txBody>
          <a:bodyPr wrap="square" rtlCol="0">
            <a:spAutoFit/>
          </a:bodyPr>
          <a:lstStyle/>
          <a:p>
            <a:pPr algn="ctr"/>
            <a:r>
              <a:rPr lang="en-GB" sz="9600" b="1" dirty="0" err="1" smtClean="0"/>
              <a:t>RaDAR</a:t>
            </a:r>
            <a:endParaRPr lang="en-US" sz="9600" b="1" dirty="0"/>
          </a:p>
        </p:txBody>
      </p:sp>
      <p:pic>
        <p:nvPicPr>
          <p:cNvPr id="14338" name="Picture 2" descr="http://www.sarl.org.za/images/New_SARL_Logo.gif"/>
          <p:cNvPicPr>
            <a:picLocks noChangeAspect="1" noChangeArrowheads="1"/>
          </p:cNvPicPr>
          <p:nvPr/>
        </p:nvPicPr>
        <p:blipFill>
          <a:blip r:embed="rId2" cstate="print"/>
          <a:srcRect/>
          <a:stretch>
            <a:fillRect/>
          </a:stretch>
        </p:blipFill>
        <p:spPr bwMode="auto">
          <a:xfrm>
            <a:off x="3500430" y="1571612"/>
            <a:ext cx="1930957" cy="3643314"/>
          </a:xfrm>
          <a:prstGeom prst="rect">
            <a:avLst/>
          </a:prstGeom>
          <a:solidFill>
            <a:srgbClr val="FFC000"/>
          </a:solidFill>
        </p:spPr>
      </p:pic>
      <p:pic>
        <p:nvPicPr>
          <p:cNvPr id="14340" name="Picture 4" descr="http://www.sarl.org.za/images/Graphics/FImage2.gif"/>
          <p:cNvPicPr>
            <a:picLocks noChangeAspect="1" noChangeArrowheads="1"/>
          </p:cNvPicPr>
          <p:nvPr/>
        </p:nvPicPr>
        <p:blipFill>
          <a:blip r:embed="rId3" cstate="print"/>
          <a:srcRect/>
          <a:stretch>
            <a:fillRect/>
          </a:stretch>
        </p:blipFill>
        <p:spPr bwMode="auto">
          <a:xfrm>
            <a:off x="0" y="1571612"/>
            <a:ext cx="3536181" cy="2357454"/>
          </a:xfrm>
          <a:prstGeom prst="rect">
            <a:avLst/>
          </a:prstGeom>
          <a:noFill/>
        </p:spPr>
      </p:pic>
      <p:pic>
        <p:nvPicPr>
          <p:cNvPr id="14342" name="Picture 6" descr="http://www.sarl.org.za/images/Graphics/SAFlag.gif"/>
          <p:cNvPicPr>
            <a:picLocks noChangeAspect="1" noChangeArrowheads="1"/>
          </p:cNvPicPr>
          <p:nvPr/>
        </p:nvPicPr>
        <p:blipFill>
          <a:blip r:embed="rId4" cstate="print"/>
          <a:srcRect/>
          <a:stretch>
            <a:fillRect/>
          </a:stretch>
        </p:blipFill>
        <p:spPr bwMode="auto">
          <a:xfrm>
            <a:off x="5429256" y="1571612"/>
            <a:ext cx="3714744" cy="2476496"/>
          </a:xfrm>
          <a:prstGeom prst="rect">
            <a:avLst/>
          </a:prstGeom>
          <a:noFill/>
        </p:spPr>
      </p:pic>
      <p:sp>
        <p:nvSpPr>
          <p:cNvPr id="8" name="TextBox 7"/>
          <p:cNvSpPr txBox="1"/>
          <p:nvPr/>
        </p:nvSpPr>
        <p:spPr>
          <a:xfrm>
            <a:off x="1142976" y="5473005"/>
            <a:ext cx="7019229" cy="1384995"/>
          </a:xfrm>
          <a:prstGeom prst="rect">
            <a:avLst/>
          </a:prstGeom>
          <a:noFill/>
        </p:spPr>
        <p:txBody>
          <a:bodyPr wrap="none" rtlCol="0">
            <a:spAutoFit/>
          </a:bodyPr>
          <a:lstStyle/>
          <a:p>
            <a:pPr algn="ctr"/>
            <a:r>
              <a:rPr lang="en-GB" sz="2800" b="1" dirty="0"/>
              <a:t>T</a:t>
            </a:r>
            <a:r>
              <a:rPr lang="en-GB" sz="2800" b="1" dirty="0" smtClean="0"/>
              <a:t>his system and the equipment </a:t>
            </a:r>
          </a:p>
          <a:p>
            <a:pPr algn="ctr"/>
            <a:r>
              <a:rPr lang="en-GB" sz="2800" b="1" dirty="0" smtClean="0"/>
              <a:t>can also be used in conjunction with HAMNET</a:t>
            </a:r>
          </a:p>
          <a:p>
            <a:pPr algn="ctr"/>
            <a:r>
              <a:rPr lang="en-GB" sz="2800" b="1" dirty="0" smtClean="0">
                <a:solidFill>
                  <a:srgbClr val="FF0000"/>
                </a:solidFill>
              </a:rPr>
              <a:t>Our equivalent of RAYNET</a:t>
            </a:r>
            <a:endParaRPr lang="en-US" sz="2800" b="1"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www.nwinternet.za.org/zs6bne/RaDAR/images/RaDARLogo.jpg"/>
          <p:cNvPicPr>
            <a:picLocks noChangeAspect="1" noChangeArrowheads="1"/>
          </p:cNvPicPr>
          <p:nvPr/>
        </p:nvPicPr>
        <p:blipFill>
          <a:blip r:embed="rId2" cstate="print"/>
          <a:srcRect/>
          <a:stretch>
            <a:fillRect/>
          </a:stretch>
        </p:blipFill>
        <p:spPr bwMode="auto">
          <a:xfrm>
            <a:off x="1000124" y="0"/>
            <a:ext cx="6858000" cy="6858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318570"/>
            <a:ext cx="9266704" cy="3539430"/>
          </a:xfrm>
          <a:prstGeom prst="rect">
            <a:avLst/>
          </a:prstGeom>
          <a:noFill/>
        </p:spPr>
        <p:txBody>
          <a:bodyPr wrap="none" rtlCol="0">
            <a:spAutoFit/>
          </a:bodyPr>
          <a:lstStyle/>
          <a:p>
            <a:endParaRPr lang="en-GB" sz="2800" dirty="0" smtClean="0"/>
          </a:p>
          <a:p>
            <a:endParaRPr lang="en-GB" sz="2800" dirty="0"/>
          </a:p>
          <a:p>
            <a:endParaRPr lang="en-GB" sz="2800" dirty="0" smtClean="0"/>
          </a:p>
          <a:p>
            <a:r>
              <a:rPr lang="en-GB" sz="2800" b="1" dirty="0" smtClean="0"/>
              <a:t>Tests were carried out for it’s feasibility and the first Contest</a:t>
            </a:r>
          </a:p>
          <a:p>
            <a:r>
              <a:rPr lang="en-GB" sz="2800" b="1" dirty="0" smtClean="0"/>
              <a:t> took place this year 3 April 2010. By all accounts it has been </a:t>
            </a:r>
          </a:p>
          <a:p>
            <a:r>
              <a:rPr lang="en-GB" sz="2800" b="1" dirty="0" smtClean="0"/>
              <a:t>v</a:t>
            </a:r>
            <a:r>
              <a:rPr lang="en-GB" sz="2800" b="1" dirty="0" smtClean="0"/>
              <a:t>ery </a:t>
            </a:r>
            <a:r>
              <a:rPr lang="en-GB" sz="2800" b="1" dirty="0" smtClean="0"/>
              <a:t>successful. By all accounts it appears that HAMS always </a:t>
            </a:r>
          </a:p>
          <a:p>
            <a:r>
              <a:rPr lang="en-GB" sz="2800" b="1" dirty="0" smtClean="0"/>
              <a:t>try to bend the rules But Eddie is quick off the mark and</a:t>
            </a:r>
          </a:p>
          <a:p>
            <a:r>
              <a:rPr lang="en-GB" sz="2800" b="1" dirty="0" smtClean="0"/>
              <a:t>Ensures that the rules are adhered to!!</a:t>
            </a:r>
            <a:endParaRPr lang="en-US" sz="2800" b="1" dirty="0"/>
          </a:p>
        </p:txBody>
      </p:sp>
      <p:sp>
        <p:nvSpPr>
          <p:cNvPr id="5" name="TextBox 4"/>
          <p:cNvSpPr txBox="1"/>
          <p:nvPr/>
        </p:nvSpPr>
        <p:spPr>
          <a:xfrm>
            <a:off x="0" y="0"/>
            <a:ext cx="9318641" cy="584775"/>
          </a:xfrm>
          <a:prstGeom prst="rect">
            <a:avLst/>
          </a:prstGeom>
          <a:noFill/>
        </p:spPr>
        <p:txBody>
          <a:bodyPr wrap="none" rtlCol="0">
            <a:spAutoFit/>
          </a:bodyPr>
          <a:lstStyle/>
          <a:p>
            <a:pPr algn="ctr"/>
            <a:r>
              <a:rPr lang="en-GB" sz="3200" b="1" dirty="0" smtClean="0">
                <a:solidFill>
                  <a:schemeClr val="tx2"/>
                </a:solidFill>
              </a:rPr>
              <a:t>This contest was instigated last year by ZS6BNE Eddie.</a:t>
            </a:r>
            <a:endParaRPr lang="en-US" sz="3200" b="1" dirty="0">
              <a:solidFill>
                <a:schemeClr val="tx2"/>
              </a:solidFill>
            </a:endParaRPr>
          </a:p>
        </p:txBody>
      </p:sp>
      <p:pic>
        <p:nvPicPr>
          <p:cNvPr id="11266" name="Picture 2" descr="http://www.sarl.org.za/bulletins/ops/ZS6BNE.jpg"/>
          <p:cNvPicPr>
            <a:picLocks noChangeAspect="1" noChangeArrowheads="1"/>
          </p:cNvPicPr>
          <p:nvPr/>
        </p:nvPicPr>
        <p:blipFill>
          <a:blip r:embed="rId2" cstate="print"/>
          <a:srcRect/>
          <a:stretch>
            <a:fillRect/>
          </a:stretch>
        </p:blipFill>
        <p:spPr bwMode="auto">
          <a:xfrm>
            <a:off x="2071670" y="571480"/>
            <a:ext cx="5045519" cy="3790959"/>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4801314"/>
          </a:xfrm>
          <a:prstGeom prst="rect">
            <a:avLst/>
          </a:prstGeom>
        </p:spPr>
        <p:txBody>
          <a:bodyPr wrap="square">
            <a:spAutoFit/>
          </a:bodyPr>
          <a:lstStyle/>
          <a:p>
            <a:pPr algn="ctr"/>
            <a:r>
              <a:rPr lang="en-US" sz="5400" b="1" dirty="0" smtClean="0"/>
              <a:t>Rapid Deployment Amateur Radio</a:t>
            </a:r>
          </a:p>
          <a:p>
            <a:pPr algn="ctr"/>
            <a:endParaRPr lang="en-US" sz="5400" b="1" dirty="0" smtClean="0"/>
          </a:p>
          <a:p>
            <a:pPr algn="ctr"/>
            <a:r>
              <a:rPr lang="en-US" sz="3600" dirty="0" smtClean="0"/>
              <a:t>Radio amateurs are getting ready for the First SARL </a:t>
            </a:r>
            <a:r>
              <a:rPr lang="en-US" sz="3600" dirty="0" err="1" smtClean="0"/>
              <a:t>RaDAR</a:t>
            </a:r>
            <a:r>
              <a:rPr lang="en-US" sz="3600" dirty="0" smtClean="0"/>
              <a:t> Contest on the 3rd of April 2010. The contest rules can be seen here.  </a:t>
            </a:r>
          </a:p>
          <a:p>
            <a:pPr algn="ctr"/>
            <a:r>
              <a:rPr lang="en-US" sz="3600" dirty="0" smtClean="0">
                <a:hlinkClick r:id="rId2"/>
              </a:rPr>
              <a:t>The SARL Blue Book</a:t>
            </a:r>
            <a:endParaRPr lang="en-US" sz="36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3108" y="0"/>
            <a:ext cx="4853380" cy="584775"/>
          </a:xfrm>
          <a:prstGeom prst="rect">
            <a:avLst/>
          </a:prstGeom>
        </p:spPr>
        <p:txBody>
          <a:bodyPr wrap="none">
            <a:spAutoFit/>
          </a:bodyPr>
          <a:lstStyle/>
          <a:p>
            <a:pPr algn="ctr"/>
            <a:r>
              <a:rPr lang="en-US" sz="3200" b="1" dirty="0">
                <a:solidFill>
                  <a:srgbClr val="0070C0"/>
                </a:solidFill>
              </a:rPr>
              <a:t>South African Radio League</a:t>
            </a:r>
          </a:p>
        </p:txBody>
      </p:sp>
      <p:pic>
        <p:nvPicPr>
          <p:cNvPr id="10241" name="Picture 1"/>
          <p:cNvPicPr>
            <a:picLocks noChangeAspect="1" noChangeArrowheads="1"/>
          </p:cNvPicPr>
          <p:nvPr/>
        </p:nvPicPr>
        <p:blipFill>
          <a:blip r:embed="rId2" cstate="print"/>
          <a:srcRect/>
          <a:stretch>
            <a:fillRect/>
          </a:stretch>
        </p:blipFill>
        <p:spPr bwMode="auto">
          <a:xfrm>
            <a:off x="0" y="785794"/>
            <a:ext cx="2666997" cy="2000248"/>
          </a:xfrm>
          <a:prstGeom prst="rect">
            <a:avLst/>
          </a:prstGeom>
          <a:noFill/>
          <a:ln w="9525">
            <a:noFill/>
            <a:miter lim="800000"/>
            <a:headEnd/>
            <a:tailEnd/>
          </a:ln>
        </p:spPr>
      </p:pic>
      <p:pic>
        <p:nvPicPr>
          <p:cNvPr id="10242" name="Picture 2"/>
          <p:cNvPicPr>
            <a:picLocks noChangeAspect="1" noChangeArrowheads="1"/>
          </p:cNvPicPr>
          <p:nvPr/>
        </p:nvPicPr>
        <p:blipFill>
          <a:blip r:embed="rId3" cstate="print"/>
          <a:srcRect/>
          <a:stretch>
            <a:fillRect/>
          </a:stretch>
        </p:blipFill>
        <p:spPr bwMode="auto">
          <a:xfrm>
            <a:off x="5929322" y="3714752"/>
            <a:ext cx="2857488" cy="2141361"/>
          </a:xfrm>
          <a:prstGeom prst="rect">
            <a:avLst/>
          </a:prstGeom>
          <a:noFill/>
          <a:ln w="9525">
            <a:noFill/>
            <a:miter lim="800000"/>
            <a:headEnd/>
            <a:tailEnd/>
          </a:ln>
        </p:spPr>
      </p:pic>
      <p:pic>
        <p:nvPicPr>
          <p:cNvPr id="10243" name="Picture 3"/>
          <p:cNvPicPr>
            <a:picLocks noChangeAspect="1" noChangeArrowheads="1"/>
          </p:cNvPicPr>
          <p:nvPr/>
        </p:nvPicPr>
        <p:blipFill>
          <a:blip r:embed="rId4" cstate="print"/>
          <a:srcRect/>
          <a:stretch>
            <a:fillRect/>
          </a:stretch>
        </p:blipFill>
        <p:spPr bwMode="auto">
          <a:xfrm>
            <a:off x="0" y="2928934"/>
            <a:ext cx="3929058" cy="2946794"/>
          </a:xfrm>
          <a:prstGeom prst="rect">
            <a:avLst/>
          </a:prstGeom>
          <a:noFill/>
          <a:ln w="9525">
            <a:noFill/>
            <a:miter lim="800000"/>
            <a:headEnd/>
            <a:tailEnd/>
          </a:ln>
        </p:spPr>
      </p:pic>
      <p:sp>
        <p:nvSpPr>
          <p:cNvPr id="8" name="Rectangle 7"/>
          <p:cNvSpPr/>
          <p:nvPr/>
        </p:nvSpPr>
        <p:spPr>
          <a:xfrm>
            <a:off x="2285984" y="5929330"/>
            <a:ext cx="4572000" cy="954107"/>
          </a:xfrm>
          <a:prstGeom prst="rect">
            <a:avLst/>
          </a:prstGeom>
        </p:spPr>
        <p:txBody>
          <a:bodyPr>
            <a:spAutoFit/>
          </a:bodyPr>
          <a:lstStyle/>
          <a:p>
            <a:pPr algn="ctr"/>
            <a:r>
              <a:rPr lang="en-US" sz="2800" b="1" dirty="0"/>
              <a:t>2010 Contest Manual</a:t>
            </a:r>
          </a:p>
          <a:p>
            <a:pPr algn="ctr"/>
            <a:r>
              <a:rPr lang="en-US" sz="2800" b="1" dirty="0">
                <a:solidFill>
                  <a:srgbClr val="0070C0"/>
                </a:solidFill>
              </a:rPr>
              <a:t>“The Blue Book”</a:t>
            </a:r>
          </a:p>
        </p:txBody>
      </p:sp>
      <p:pic>
        <p:nvPicPr>
          <p:cNvPr id="9" name="Picture 2" descr="http://www.sarl.org.za/images/New_SARL_Logo.gif"/>
          <p:cNvPicPr>
            <a:picLocks noChangeAspect="1" noChangeArrowheads="1"/>
          </p:cNvPicPr>
          <p:nvPr/>
        </p:nvPicPr>
        <p:blipFill>
          <a:blip r:embed="rId5" cstate="print"/>
          <a:srcRect/>
          <a:stretch>
            <a:fillRect/>
          </a:stretch>
        </p:blipFill>
        <p:spPr bwMode="auto">
          <a:xfrm>
            <a:off x="3857620" y="785794"/>
            <a:ext cx="2461040" cy="4643470"/>
          </a:xfrm>
          <a:prstGeom prst="rect">
            <a:avLst/>
          </a:prstGeom>
          <a:solidFill>
            <a:schemeClr val="bg1"/>
          </a:solid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596" y="285729"/>
            <a:ext cx="8072494" cy="6986528"/>
          </a:xfrm>
          <a:prstGeom prst="rect">
            <a:avLst/>
          </a:prstGeom>
        </p:spPr>
        <p:txBody>
          <a:bodyPr wrap="square">
            <a:spAutoFit/>
          </a:bodyPr>
          <a:lstStyle/>
          <a:p>
            <a:r>
              <a:rPr lang="en-US" sz="2000" b="1" u="sng" dirty="0">
                <a:solidFill>
                  <a:srgbClr val="00B0F0"/>
                </a:solidFill>
              </a:rPr>
              <a:t>Note: This contest is for everyone , at home , in your car , in the field. Any mode , CW , SSB , FM or digital modes. Any band or Satellite. Support your friends in the field , you never know , you may work a really rare grid in the process!</a:t>
            </a:r>
            <a:r>
              <a:rPr lang="en-US" sz="2000" u="sng" dirty="0"/>
              <a:t/>
            </a:r>
            <a:br>
              <a:rPr lang="en-US" sz="2000" u="sng" dirty="0"/>
            </a:br>
            <a:r>
              <a:rPr lang="en-US" sz="2000" u="sng" dirty="0"/>
              <a:t/>
            </a:r>
            <a:br>
              <a:rPr lang="en-US" sz="2000" u="sng" dirty="0"/>
            </a:br>
            <a:r>
              <a:rPr lang="en-US" sz="2000" b="1" u="sng" dirty="0">
                <a:solidFill>
                  <a:schemeClr val="accent1"/>
                </a:solidFill>
              </a:rPr>
              <a:t>Aim:</a:t>
            </a:r>
            <a:br>
              <a:rPr lang="en-US" sz="2000" b="1" u="sng" dirty="0">
                <a:solidFill>
                  <a:schemeClr val="accent1"/>
                </a:solidFill>
              </a:rPr>
            </a:br>
            <a:r>
              <a:rPr lang="en-US" sz="2000" b="1" u="sng" dirty="0">
                <a:solidFill>
                  <a:schemeClr val="accent1"/>
                </a:solidFill>
              </a:rPr>
              <a:t>An event aimed at promoting the use of Rapid Deployable Amateur Radio stations and antennas preferably without relying on normal mains power (Eskom). All stations including home stations are welcome to participate and to share in the fun</a:t>
            </a:r>
            <a:r>
              <a:rPr lang="en-US" sz="2000" b="1" u="sng" dirty="0"/>
              <a:t>.</a:t>
            </a:r>
            <a:r>
              <a:rPr lang="en-US" sz="2000" u="sng" dirty="0"/>
              <a:t/>
            </a:r>
            <a:br>
              <a:rPr lang="en-US" sz="2000" u="sng" dirty="0"/>
            </a:br>
            <a:r>
              <a:rPr lang="en-US" sz="2000" u="sng" dirty="0"/>
              <a:t/>
            </a:r>
            <a:br>
              <a:rPr lang="en-US" sz="2000" u="sng" dirty="0"/>
            </a:br>
            <a:r>
              <a:rPr lang="en-US" sz="2000" u="sng" dirty="0"/>
              <a:t>The points system is so structured to encourage portable operation. Score multipliers are used to reward and </a:t>
            </a:r>
            <a:r>
              <a:rPr lang="en-US" sz="2000" u="sng" dirty="0" err="1"/>
              <a:t>favour</a:t>
            </a:r>
            <a:r>
              <a:rPr lang="en-US" sz="2000" u="sng" dirty="0"/>
              <a:t> the portable stations and for stations using temporary antennas and alternative power supply sources.</a:t>
            </a:r>
            <a:br>
              <a:rPr lang="en-US" sz="2000" u="sng" dirty="0"/>
            </a:br>
            <a:r>
              <a:rPr lang="en-US" sz="2000" u="sng" dirty="0"/>
              <a:t/>
            </a:r>
            <a:br>
              <a:rPr lang="en-US" sz="2000" u="sng" dirty="0"/>
            </a:br>
            <a:r>
              <a:rPr lang="en-US" sz="2000" b="1" u="sng" dirty="0"/>
              <a:t>Date:</a:t>
            </a:r>
            <a:r>
              <a:rPr lang="en-US" sz="2000" u="sng" dirty="0"/>
              <a:t/>
            </a:r>
            <a:br>
              <a:rPr lang="en-US" sz="2000" u="sng" dirty="0"/>
            </a:br>
            <a:r>
              <a:rPr lang="en-US" sz="2000" u="sng" dirty="0"/>
              <a:t>First Saturday of April and First Saturday of November</a:t>
            </a:r>
            <a:br>
              <a:rPr lang="en-US" sz="2000" u="sng" dirty="0"/>
            </a:br>
            <a:r>
              <a:rPr lang="en-US" u="sng" dirty="0"/>
              <a:t/>
            </a:r>
            <a:br>
              <a:rPr lang="en-US" u="sng" dirty="0"/>
            </a:br>
            <a:r>
              <a:rPr lang="en-US" u="sng" dirty="0"/>
              <a:t/>
            </a:r>
            <a:br>
              <a:rPr lang="en-US" u="sng" dirty="0"/>
            </a:br>
            <a:r>
              <a:rPr lang="en-US" u="sng" dirty="0"/>
              <a:t/>
            </a:r>
            <a:br>
              <a:rPr lang="en-US" u="sng" dirty="0"/>
            </a:br>
            <a:r>
              <a:rPr lang="en-US" u="sng" dirty="0"/>
              <a:t/>
            </a:r>
            <a:br>
              <a:rPr lang="en-US" u="sng" dirty="0"/>
            </a:br>
            <a:r>
              <a:rPr lang="en-US" u="sng" dirty="0"/>
              <a:t/>
            </a:r>
            <a:br>
              <a:rPr lang="en-US" u="sng" dirty="0"/>
            </a:b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3416320"/>
          </a:xfrm>
          <a:prstGeom prst="rect">
            <a:avLst/>
          </a:prstGeom>
        </p:spPr>
        <p:txBody>
          <a:bodyPr wrap="square">
            <a:spAutoFit/>
          </a:bodyPr>
          <a:lstStyle/>
          <a:p>
            <a:r>
              <a:rPr lang="en-US" b="1" u="sng" dirty="0"/>
              <a:t>Mode:</a:t>
            </a:r>
            <a:r>
              <a:rPr lang="en-US" u="sng" dirty="0"/>
              <a:t/>
            </a:r>
            <a:br>
              <a:rPr lang="en-US" u="sng" dirty="0"/>
            </a:br>
            <a:r>
              <a:rPr lang="en-US" u="sng" dirty="0"/>
              <a:t>Any mode</a:t>
            </a:r>
            <a:br>
              <a:rPr lang="en-US" u="sng" dirty="0"/>
            </a:br>
            <a:r>
              <a:rPr lang="en-US" u="sng" dirty="0"/>
              <a:t/>
            </a:r>
            <a:br>
              <a:rPr lang="en-US" u="sng" dirty="0"/>
            </a:br>
            <a:r>
              <a:rPr lang="en-US" u="sng" dirty="0"/>
              <a:t/>
            </a:r>
            <a:br>
              <a:rPr lang="en-US" u="sng" dirty="0"/>
            </a:br>
            <a:r>
              <a:rPr lang="en-US" u="sng" dirty="0"/>
              <a:t>If the grid locator is not known, then some other information that could describe the location. E.g. </a:t>
            </a:r>
            <a:r>
              <a:rPr lang="en-US" u="sng" dirty="0" err="1"/>
              <a:t>Mabula</a:t>
            </a:r>
            <a:r>
              <a:rPr lang="en-US" u="sng" dirty="0"/>
              <a:t> lodge, 40 km west of </a:t>
            </a:r>
            <a:r>
              <a:rPr lang="en-US" u="sng" dirty="0" err="1"/>
              <a:t>Warmbaths</a:t>
            </a:r>
            <a:r>
              <a:rPr lang="en-US" u="sng" dirty="0"/>
              <a:t>.</a:t>
            </a:r>
            <a:br>
              <a:rPr lang="en-US" u="sng" dirty="0"/>
            </a:br>
            <a:r>
              <a:rPr lang="en-US" u="sng" dirty="0"/>
              <a:t/>
            </a:r>
            <a:br>
              <a:rPr lang="en-US" u="sng" dirty="0"/>
            </a:br>
            <a:r>
              <a:rPr lang="en-US" u="sng" dirty="0"/>
              <a:t/>
            </a:r>
            <a:br>
              <a:rPr lang="en-US" u="sng" dirty="0"/>
            </a:br>
            <a:r>
              <a:rPr lang="en-US" u="sng" dirty="0"/>
              <a:t/>
            </a:r>
            <a:br>
              <a:rPr lang="en-US" u="sng" dirty="0"/>
            </a:br>
            <a:r>
              <a:rPr lang="en-US" u="sng" dirty="0"/>
              <a:t/>
            </a:r>
            <a:br>
              <a:rPr lang="en-US" u="sng" dirty="0"/>
            </a:br>
            <a:r>
              <a:rPr lang="en-US" u="sng" dirty="0"/>
              <a:t/>
            </a:r>
            <a:br>
              <a:rPr lang="en-US" u="sng" dirty="0"/>
            </a:br>
            <a:endParaRPr lang="en-US" dirty="0"/>
          </a:p>
        </p:txBody>
      </p:sp>
      <p:sp>
        <p:nvSpPr>
          <p:cNvPr id="5" name="Rectangle 4"/>
          <p:cNvSpPr/>
          <p:nvPr/>
        </p:nvSpPr>
        <p:spPr>
          <a:xfrm>
            <a:off x="0" y="2571744"/>
            <a:ext cx="9144000" cy="4031873"/>
          </a:xfrm>
          <a:prstGeom prst="rect">
            <a:avLst/>
          </a:prstGeom>
        </p:spPr>
        <p:txBody>
          <a:bodyPr wrap="square">
            <a:spAutoFit/>
          </a:bodyPr>
          <a:lstStyle/>
          <a:p>
            <a:r>
              <a:rPr lang="en-US" u="sng" dirty="0" smtClean="0"/>
              <a:t>The true </a:t>
            </a:r>
            <a:r>
              <a:rPr lang="en-US" u="sng" dirty="0" err="1" smtClean="0"/>
              <a:t>RaDAR</a:t>
            </a:r>
            <a:r>
              <a:rPr lang="en-US" u="sng" dirty="0" smtClean="0"/>
              <a:t> station must have carried the entire station including antennas for at least 1 km prior to setting up, without relying on existing man made infrastructures i.e. antennas, masts or towers.</a:t>
            </a:r>
            <a:br>
              <a:rPr lang="en-US" u="sng" dirty="0" smtClean="0"/>
            </a:br>
            <a:r>
              <a:rPr lang="en-US" u="sng" dirty="0" smtClean="0"/>
              <a:t/>
            </a:r>
            <a:br>
              <a:rPr lang="en-US" u="sng" dirty="0" smtClean="0"/>
            </a:br>
            <a:r>
              <a:rPr lang="en-US" u="sng" dirty="0" smtClean="0"/>
              <a:t>For the sake of safety, it will be acceptable to carry / backpack your entire station for a distance of at least 1 km and end up where you started from; your home, camp site, picnic site, motor vehicle or where ever you choose to operate from.</a:t>
            </a:r>
            <a:br>
              <a:rPr lang="en-US" u="sng" dirty="0" smtClean="0"/>
            </a:br>
            <a:r>
              <a:rPr lang="en-US" u="sng" dirty="0" smtClean="0"/>
              <a:t/>
            </a:r>
            <a:br>
              <a:rPr lang="en-US" u="sng" dirty="0" smtClean="0"/>
            </a:br>
            <a:r>
              <a:rPr lang="en-US" sz="2800" b="1" u="sng" dirty="0" smtClean="0">
                <a:solidFill>
                  <a:srgbClr val="FF0000"/>
                </a:solidFill>
              </a:rPr>
              <a:t>To be considered as a </a:t>
            </a:r>
            <a:r>
              <a:rPr lang="en-US" sz="2800" b="1" u="sng" dirty="0" err="1" smtClean="0">
                <a:solidFill>
                  <a:srgbClr val="FF0000"/>
                </a:solidFill>
              </a:rPr>
              <a:t>RaDAR</a:t>
            </a:r>
            <a:r>
              <a:rPr lang="en-US" sz="2800" b="1" u="sng" dirty="0" smtClean="0">
                <a:solidFill>
                  <a:srgbClr val="FF0000"/>
                </a:solidFill>
              </a:rPr>
              <a:t> station, the entire station; radios, batteries, mast and antennas must be easily portable and hence the need to carry the equipment for at least 1 km.</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5238422" cy="523220"/>
          </a:xfrm>
          <a:prstGeom prst="rect">
            <a:avLst/>
          </a:prstGeom>
        </p:spPr>
        <p:txBody>
          <a:bodyPr wrap="none">
            <a:spAutoFit/>
          </a:bodyPr>
          <a:lstStyle/>
          <a:p>
            <a:r>
              <a:rPr lang="en-US" sz="2800" b="1" u="sng" dirty="0">
                <a:solidFill>
                  <a:srgbClr val="C00000"/>
                </a:solidFill>
              </a:rPr>
              <a:t>Suggested operating frequencies! </a:t>
            </a:r>
            <a:endParaRPr lang="en-US" sz="2800" b="1" dirty="0">
              <a:solidFill>
                <a:srgbClr val="C00000"/>
              </a:solidFill>
            </a:endParaRPr>
          </a:p>
        </p:txBody>
      </p:sp>
      <p:sp>
        <p:nvSpPr>
          <p:cNvPr id="5" name="Rectangle 4"/>
          <p:cNvSpPr/>
          <p:nvPr/>
        </p:nvSpPr>
        <p:spPr>
          <a:xfrm>
            <a:off x="0" y="642918"/>
            <a:ext cx="4572000" cy="2585323"/>
          </a:xfrm>
          <a:prstGeom prst="rect">
            <a:avLst/>
          </a:prstGeom>
        </p:spPr>
        <p:txBody>
          <a:bodyPr>
            <a:spAutoFit/>
          </a:bodyPr>
          <a:lstStyle/>
          <a:p>
            <a:r>
              <a:rPr lang="en-US" b="1" u="sng" dirty="0"/>
              <a:t>_Band ___CW ___ Phone ____Notes</a:t>
            </a:r>
            <a:br>
              <a:rPr lang="en-US" b="1" u="sng" dirty="0"/>
            </a:br>
            <a:r>
              <a:rPr lang="en-US" b="1" u="sng" dirty="0"/>
              <a:t>160 m _1836 kHz _1845 kHz Class A1, A2 only</a:t>
            </a:r>
            <a:br>
              <a:rPr lang="en-US" b="1" u="sng" dirty="0"/>
            </a:br>
            <a:r>
              <a:rPr lang="en-US" b="1" u="sng" dirty="0"/>
              <a:t>_80 m _3560 kHz _3690 kHz </a:t>
            </a:r>
            <a:br>
              <a:rPr lang="en-US" b="1" u="sng" dirty="0"/>
            </a:br>
            <a:r>
              <a:rPr lang="en-US" b="1" u="sng" dirty="0"/>
              <a:t>_40 m _7030 kHz _7090 kHz </a:t>
            </a:r>
            <a:br>
              <a:rPr lang="en-US" b="1" u="sng" dirty="0"/>
            </a:br>
            <a:r>
              <a:rPr lang="en-US" b="1" u="sng" dirty="0"/>
              <a:t>_30 m 10116 kHz 10130 kHz Class A1 only</a:t>
            </a:r>
            <a:br>
              <a:rPr lang="en-US" b="1" u="sng" dirty="0"/>
            </a:br>
            <a:r>
              <a:rPr lang="en-US" b="1" u="sng" dirty="0"/>
              <a:t>_20 m 14080 kHz 14240 kHz Class A1, A2 only</a:t>
            </a:r>
            <a:br>
              <a:rPr lang="en-US" b="1" u="sng" dirty="0"/>
            </a:br>
            <a:r>
              <a:rPr lang="en-US" b="1" u="sng" dirty="0"/>
              <a:t>_15 m 21080 kHz 21350 kHz Class A1, A2 only</a:t>
            </a:r>
            <a:br>
              <a:rPr lang="en-US" b="1" u="sng" dirty="0"/>
            </a:br>
            <a:r>
              <a:rPr lang="en-US" b="1" u="sng" dirty="0"/>
              <a:t>_10 m 28060 kHz 28360 kHz</a:t>
            </a:r>
            <a:r>
              <a:rPr lang="en-US" u="sng" dirty="0"/>
              <a:t/>
            </a:r>
            <a:br>
              <a:rPr lang="en-US" u="sng" dirty="0"/>
            </a:br>
            <a:endParaRPr lang="en-US" dirty="0"/>
          </a:p>
        </p:txBody>
      </p:sp>
      <p:sp>
        <p:nvSpPr>
          <p:cNvPr id="6" name="Rectangle 5"/>
          <p:cNvSpPr/>
          <p:nvPr/>
        </p:nvSpPr>
        <p:spPr>
          <a:xfrm>
            <a:off x="0" y="3000373"/>
            <a:ext cx="9144000" cy="4524315"/>
          </a:xfrm>
          <a:prstGeom prst="rect">
            <a:avLst/>
          </a:prstGeom>
        </p:spPr>
        <p:txBody>
          <a:bodyPr wrap="square">
            <a:spAutoFit/>
          </a:bodyPr>
          <a:lstStyle/>
          <a:p>
            <a:r>
              <a:rPr lang="en-US" b="1" dirty="0" smtClean="0"/>
              <a:t>160 meters</a:t>
            </a:r>
          </a:p>
          <a:p>
            <a:r>
              <a:rPr lang="en-US" dirty="0" smtClean="0"/>
              <a:t>1807 - PSK31, MT63 and MFSK</a:t>
            </a:r>
            <a:br>
              <a:rPr lang="en-US" dirty="0" smtClean="0"/>
            </a:br>
            <a:r>
              <a:rPr lang="en-US" dirty="0" smtClean="0"/>
              <a:t>1838 - PSK31 and MFSK</a:t>
            </a:r>
            <a:br>
              <a:rPr lang="en-US" dirty="0" smtClean="0"/>
            </a:br>
            <a:r>
              <a:rPr lang="en-US" b="1" dirty="0" smtClean="0"/>
              <a:t>80 meters</a:t>
            </a:r>
          </a:p>
          <a:p>
            <a:r>
              <a:rPr lang="en-US" dirty="0" smtClean="0"/>
              <a:t>3580 - PSK31 and PSK63</a:t>
            </a:r>
            <a:br>
              <a:rPr lang="en-US" dirty="0" smtClean="0"/>
            </a:br>
            <a:r>
              <a:rPr lang="en-US" dirty="0" smtClean="0"/>
              <a:t>3582 - MFSK16 and MT63 500Hz Short interleave</a:t>
            </a:r>
            <a:br>
              <a:rPr lang="en-US" dirty="0" smtClean="0"/>
            </a:br>
            <a:r>
              <a:rPr lang="en-US" dirty="0" smtClean="0"/>
              <a:t>3585 - MT63 1000Hz Long</a:t>
            </a:r>
            <a:br>
              <a:rPr lang="en-US" dirty="0" smtClean="0"/>
            </a:br>
            <a:r>
              <a:rPr lang="en-US" b="1" dirty="0" smtClean="0"/>
              <a:t>40 meters</a:t>
            </a:r>
          </a:p>
          <a:p>
            <a:r>
              <a:rPr lang="en-US" dirty="0" smtClean="0"/>
              <a:t>7030 - PSK31 - Europe PSK frequency</a:t>
            </a:r>
            <a:br>
              <a:rPr lang="en-US" dirty="0" smtClean="0"/>
            </a:br>
            <a:r>
              <a:rPr lang="en-US" dirty="0" smtClean="0"/>
              <a:t>7035 - PSK31, MT63, digital modes for all DX 7037 - MT63 - Europe MT63</a:t>
            </a:r>
            <a:br>
              <a:rPr lang="en-US" dirty="0" smtClean="0"/>
            </a:br>
            <a:r>
              <a:rPr lang="en-US" dirty="0" smtClean="0"/>
              <a:t>7035 - PSK31</a:t>
            </a:r>
            <a:br>
              <a:rPr lang="en-US" dirty="0" smtClean="0"/>
            </a:br>
            <a:r>
              <a:rPr lang="en-US" b="1" dirty="0" smtClean="0"/>
              <a:t>30 meters</a:t>
            </a:r>
          </a:p>
          <a:p>
            <a:r>
              <a:rPr lang="en-US" dirty="0" smtClean="0"/>
              <a:t>10132 through 10139 - PSK31 and other modes</a:t>
            </a:r>
            <a:br>
              <a:rPr lang="en-US" dirty="0" smtClean="0"/>
            </a:br>
            <a:r>
              <a:rPr lang="en-US" dirty="0" smtClean="0"/>
              <a:t>10137 - MT63</a:t>
            </a:r>
            <a:br>
              <a:rPr lang="en-US" dirty="0" smtClean="0"/>
            </a:br>
            <a:r>
              <a:rPr lang="en-US" dirty="0" smtClean="0"/>
              <a:t/>
            </a:r>
            <a:br>
              <a:rPr lang="en-US" dirty="0" smtClean="0"/>
            </a:b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4000" cy="6463308"/>
          </a:xfrm>
          <a:prstGeom prst="rect">
            <a:avLst/>
          </a:prstGeom>
        </p:spPr>
        <p:txBody>
          <a:bodyPr wrap="square">
            <a:spAutoFit/>
          </a:bodyPr>
          <a:lstStyle/>
          <a:p>
            <a:r>
              <a:rPr lang="en-US" b="1" dirty="0" smtClean="0"/>
              <a:t>20 meters</a:t>
            </a:r>
          </a:p>
          <a:p>
            <a:r>
              <a:rPr lang="en-US" dirty="0" smtClean="0"/>
              <a:t>14064.5 - Clover</a:t>
            </a:r>
            <a:br>
              <a:rPr lang="en-US" dirty="0" smtClean="0"/>
            </a:br>
            <a:r>
              <a:rPr lang="en-US" dirty="0" smtClean="0"/>
              <a:t>14065 - Clover</a:t>
            </a:r>
            <a:br>
              <a:rPr lang="en-US" dirty="0" smtClean="0"/>
            </a:br>
            <a:r>
              <a:rPr lang="en-US" dirty="0" smtClean="0"/>
              <a:t>14070 - Just about everything </a:t>
            </a:r>
            <a:r>
              <a:rPr lang="en-US" dirty="0" err="1" smtClean="0"/>
              <a:t>MixW</a:t>
            </a:r>
            <a:r>
              <a:rPr lang="en-US" dirty="0" smtClean="0"/>
              <a:t> offers can be found here</a:t>
            </a:r>
            <a:br>
              <a:rPr lang="en-US" dirty="0" smtClean="0"/>
            </a:br>
            <a:r>
              <a:rPr lang="en-US" dirty="0" smtClean="0"/>
              <a:t>14109 - Mostly MT63, some MFSK and occasional Q15X25</a:t>
            </a:r>
            <a:br>
              <a:rPr lang="en-US" dirty="0" smtClean="0"/>
            </a:br>
            <a:r>
              <a:rPr lang="en-US" dirty="0" smtClean="0"/>
              <a:t>14109.5 - Q15X25 - </a:t>
            </a:r>
            <a:r>
              <a:rPr lang="en-US" dirty="0" err="1" smtClean="0"/>
              <a:t>MixW</a:t>
            </a:r>
            <a:r>
              <a:rPr lang="en-US" dirty="0" smtClean="0"/>
              <a:t> centers at 1375Hz above VFO frequency. I use the settings that Ron KA2HZO have documented on </a:t>
            </a:r>
            <a:r>
              <a:rPr lang="en-US" dirty="0" smtClean="0">
                <a:hlinkClick r:id="rId2"/>
              </a:rPr>
              <a:t>his website</a:t>
            </a:r>
            <a:r>
              <a:rPr lang="en-US" dirty="0" smtClean="0"/>
              <a:t>.</a:t>
            </a:r>
            <a:br>
              <a:rPr lang="en-US" dirty="0" smtClean="0"/>
            </a:br>
            <a:r>
              <a:rPr lang="en-US" dirty="0" smtClean="0"/>
              <a:t>14111 - same as 14109.5</a:t>
            </a:r>
            <a:br>
              <a:rPr lang="en-US" dirty="0" smtClean="0"/>
            </a:br>
            <a:r>
              <a:rPr lang="en-US" dirty="0" smtClean="0"/>
              <a:t>14113 - same as 14109.5</a:t>
            </a:r>
            <a:br>
              <a:rPr lang="en-US" dirty="0" smtClean="0"/>
            </a:br>
            <a:r>
              <a:rPr lang="en-US" dirty="0" smtClean="0"/>
              <a:t>14115 - same as 14109.5</a:t>
            </a:r>
            <a:br>
              <a:rPr lang="en-US" dirty="0" smtClean="0"/>
            </a:br>
            <a:r>
              <a:rPr lang="en-US" b="1" dirty="0" smtClean="0"/>
              <a:t>17 meters</a:t>
            </a:r>
          </a:p>
          <a:p>
            <a:r>
              <a:rPr lang="en-US" dirty="0" smtClean="0"/>
              <a:t>18100 - PSK, MT63 and other modes</a:t>
            </a:r>
            <a:br>
              <a:rPr lang="en-US" dirty="0" smtClean="0"/>
            </a:br>
            <a:r>
              <a:rPr lang="en-US" b="1" dirty="0" smtClean="0"/>
              <a:t>15 meters</a:t>
            </a:r>
          </a:p>
          <a:p>
            <a:r>
              <a:rPr lang="en-US" dirty="0" smtClean="0"/>
              <a:t>21109 - PSK, MT63 and other modes - MT63 on </a:t>
            </a:r>
            <a:r>
              <a:rPr lang="en-US" dirty="0" err="1" smtClean="0"/>
              <a:t>sked</a:t>
            </a:r>
            <a:r>
              <a:rPr lang="en-US" dirty="0" smtClean="0"/>
              <a:t/>
            </a:r>
            <a:br>
              <a:rPr lang="en-US" dirty="0" smtClean="0"/>
            </a:br>
            <a:r>
              <a:rPr lang="en-US" dirty="0" smtClean="0"/>
              <a:t>21130 - PSK, MT63 and other modes - EU</a:t>
            </a:r>
            <a:br>
              <a:rPr lang="en-US" dirty="0" smtClean="0"/>
            </a:br>
            <a:r>
              <a:rPr lang="en-US" dirty="0" smtClean="0"/>
              <a:t>21070 - PSK, MT63 and other modes</a:t>
            </a:r>
            <a:br>
              <a:rPr lang="en-US" dirty="0" smtClean="0"/>
            </a:br>
            <a:r>
              <a:rPr lang="en-US" b="1" dirty="0" smtClean="0"/>
              <a:t>12 meters</a:t>
            </a:r>
          </a:p>
          <a:p>
            <a:r>
              <a:rPr lang="en-US" dirty="0" smtClean="0"/>
              <a:t>24920 - PSK, MT63 and other modes</a:t>
            </a:r>
            <a:br>
              <a:rPr lang="en-US" dirty="0" smtClean="0"/>
            </a:br>
            <a:r>
              <a:rPr lang="en-US" dirty="0" smtClean="0"/>
              <a:t>24930 - MT63 in Europe, although this is the upper edge of the CW/data </a:t>
            </a:r>
            <a:r>
              <a:rPr lang="en-US" dirty="0" err="1" smtClean="0"/>
              <a:t>subband</a:t>
            </a:r>
            <a:r>
              <a:rPr lang="en-US" dirty="0" smtClean="0"/>
              <a:t> in the US and is the 12m NCDXF beacon frequency</a:t>
            </a:r>
            <a:br>
              <a:rPr lang="en-US" dirty="0" smtClean="0"/>
            </a:br>
            <a:r>
              <a:rPr lang="en-US" b="1" dirty="0" smtClean="0"/>
              <a:t>10 meters</a:t>
            </a:r>
          </a:p>
          <a:p>
            <a:r>
              <a:rPr lang="en-US" dirty="0" smtClean="0"/>
              <a:t>28120 - PSK, MT63 and other modes</a:t>
            </a:r>
            <a:br>
              <a:rPr lang="en-US" dirty="0" smtClean="0"/>
            </a:br>
            <a:r>
              <a:rPr lang="en-US" dirty="0" smtClean="0"/>
              <a:t>28130 - PSK, MT63 and other modes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8669799" cy="2062103"/>
          </a:xfrm>
          <a:prstGeom prst="rect">
            <a:avLst/>
          </a:prstGeom>
          <a:noFill/>
        </p:spPr>
        <p:txBody>
          <a:bodyPr wrap="square" rtlCol="0">
            <a:spAutoFit/>
          </a:bodyPr>
          <a:lstStyle/>
          <a:p>
            <a:pPr algn="ctr"/>
            <a:r>
              <a:rPr lang="en-GB" sz="3200" b="1" dirty="0" smtClean="0"/>
              <a:t>Safety First: - Always carry some form of ID</a:t>
            </a:r>
          </a:p>
          <a:p>
            <a:pPr algn="ctr"/>
            <a:r>
              <a:rPr lang="en-GB" sz="3200" b="1" dirty="0" smtClean="0"/>
              <a:t> with contact Address, Numbers &amp; Blood group.</a:t>
            </a:r>
          </a:p>
          <a:p>
            <a:pPr algn="ctr"/>
            <a:endParaRPr lang="en-GB" sz="3200" b="1" dirty="0"/>
          </a:p>
          <a:p>
            <a:pPr algn="ctr"/>
            <a:r>
              <a:rPr lang="en-GB" sz="3200" b="1" dirty="0" smtClean="0"/>
              <a:t>&amp; if out alone in the BUNDU a WEAPON!!!!!!!! </a:t>
            </a:r>
          </a:p>
        </p:txBody>
      </p:sp>
      <p:pic>
        <p:nvPicPr>
          <p:cNvPr id="4" name="Picture 3" descr="RaDAR M0KPB.jpg"/>
          <p:cNvPicPr>
            <a:picLocks noChangeAspect="1"/>
          </p:cNvPicPr>
          <p:nvPr/>
        </p:nvPicPr>
        <p:blipFill>
          <a:blip r:embed="rId2" cstate="print"/>
          <a:stretch>
            <a:fillRect/>
          </a:stretch>
        </p:blipFill>
        <p:spPr>
          <a:xfrm>
            <a:off x="1785918" y="2071678"/>
            <a:ext cx="7354593" cy="4786322"/>
          </a:xfrm>
          <a:prstGeom prst="rect">
            <a:avLst/>
          </a:prstGeom>
        </p:spPr>
      </p:pic>
      <p:sp>
        <p:nvSpPr>
          <p:cNvPr id="6" name="TextBox 5"/>
          <p:cNvSpPr txBox="1"/>
          <p:nvPr/>
        </p:nvSpPr>
        <p:spPr>
          <a:xfrm>
            <a:off x="0" y="2571744"/>
            <a:ext cx="1643042" cy="369332"/>
          </a:xfrm>
          <a:prstGeom prst="rect">
            <a:avLst/>
          </a:prstGeom>
          <a:noFill/>
        </p:spPr>
        <p:txBody>
          <a:bodyPr wrap="square" rtlCol="0">
            <a:spAutoFit/>
          </a:bodyPr>
          <a:lstStyle/>
          <a:p>
            <a:r>
              <a:rPr lang="en-GB" b="1" dirty="0" smtClean="0">
                <a:solidFill>
                  <a:srgbClr val="FF0000"/>
                </a:solidFill>
              </a:rPr>
              <a:t>OF some sort!!</a:t>
            </a:r>
            <a:endParaRPr lang="en-US" b="1" dirty="0">
              <a:solidFill>
                <a:srgbClr val="FF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00166" y="1000108"/>
            <a:ext cx="5931944" cy="954107"/>
          </a:xfrm>
          <a:prstGeom prst="rect">
            <a:avLst/>
          </a:prstGeom>
          <a:noFill/>
        </p:spPr>
        <p:txBody>
          <a:bodyPr wrap="none" rtlCol="0">
            <a:spAutoFit/>
          </a:bodyPr>
          <a:lstStyle/>
          <a:p>
            <a:pPr algn="ctr"/>
            <a:r>
              <a:rPr lang="en-GB" sz="2800" b="1" dirty="0" smtClean="0"/>
              <a:t>1. Carry everything that will be used to</a:t>
            </a:r>
          </a:p>
          <a:p>
            <a:pPr algn="ctr"/>
            <a:r>
              <a:rPr lang="en-GB" sz="2800" b="1" dirty="0" smtClean="0"/>
              <a:t> deploy for 1 Km?</a:t>
            </a:r>
            <a:endParaRPr lang="en-US" sz="2800" b="1" dirty="0"/>
          </a:p>
        </p:txBody>
      </p:sp>
      <p:sp>
        <p:nvSpPr>
          <p:cNvPr id="5" name="TextBox 4"/>
          <p:cNvSpPr txBox="1"/>
          <p:nvPr/>
        </p:nvSpPr>
        <p:spPr>
          <a:xfrm>
            <a:off x="1500166" y="1857364"/>
            <a:ext cx="3552063" cy="523220"/>
          </a:xfrm>
          <a:prstGeom prst="rect">
            <a:avLst/>
          </a:prstGeom>
          <a:noFill/>
        </p:spPr>
        <p:txBody>
          <a:bodyPr wrap="none" rtlCol="0">
            <a:spAutoFit/>
          </a:bodyPr>
          <a:lstStyle/>
          <a:p>
            <a:pPr algn="ctr"/>
            <a:r>
              <a:rPr lang="en-GB" sz="2800" b="1" dirty="0" smtClean="0"/>
              <a:t>2. Battery power ONLY</a:t>
            </a:r>
            <a:endParaRPr lang="en-US" sz="2800" b="1" dirty="0"/>
          </a:p>
        </p:txBody>
      </p:sp>
      <p:sp>
        <p:nvSpPr>
          <p:cNvPr id="6" name="TextBox 5"/>
          <p:cNvSpPr txBox="1"/>
          <p:nvPr/>
        </p:nvSpPr>
        <p:spPr>
          <a:xfrm>
            <a:off x="363455" y="2285992"/>
            <a:ext cx="9095375" cy="1384995"/>
          </a:xfrm>
          <a:prstGeom prst="rect">
            <a:avLst/>
          </a:prstGeom>
          <a:noFill/>
        </p:spPr>
        <p:txBody>
          <a:bodyPr wrap="none" rtlCol="0">
            <a:spAutoFit/>
          </a:bodyPr>
          <a:lstStyle/>
          <a:p>
            <a:r>
              <a:rPr lang="en-GB" sz="2800" b="1" dirty="0" smtClean="0"/>
              <a:t>3. Operate for 6 hours = 4 hours daylight and 2 hours in</a:t>
            </a:r>
          </a:p>
          <a:p>
            <a:r>
              <a:rPr lang="en-GB" sz="2800" b="1" dirty="0" smtClean="0"/>
              <a:t> darkness, contest commences at 1400 SAST</a:t>
            </a:r>
          </a:p>
          <a:p>
            <a:r>
              <a:rPr lang="en-GB" sz="2800" b="1" dirty="0" smtClean="0">
                <a:solidFill>
                  <a:srgbClr val="FF0000"/>
                </a:solidFill>
              </a:rPr>
              <a:t> (SOUTH </a:t>
            </a:r>
            <a:r>
              <a:rPr lang="en-GB" sz="2800" b="1" smtClean="0">
                <a:solidFill>
                  <a:srgbClr val="FF0000"/>
                </a:solidFill>
              </a:rPr>
              <a:t>AFRICAN STANDARD </a:t>
            </a:r>
            <a:r>
              <a:rPr lang="en-GB" sz="2800" b="1" dirty="0" smtClean="0">
                <a:solidFill>
                  <a:srgbClr val="FF0000"/>
                </a:solidFill>
              </a:rPr>
              <a:t>TIME = 1 hour ahead of BST) </a:t>
            </a:r>
            <a:endParaRPr lang="en-US" sz="2800" b="1" dirty="0">
              <a:solidFill>
                <a:srgbClr val="FF0000"/>
              </a:solidFill>
            </a:endParaRPr>
          </a:p>
        </p:txBody>
      </p:sp>
      <p:sp>
        <p:nvSpPr>
          <p:cNvPr id="7" name="TextBox 6"/>
          <p:cNvSpPr txBox="1"/>
          <p:nvPr/>
        </p:nvSpPr>
        <p:spPr>
          <a:xfrm>
            <a:off x="2532528" y="428604"/>
            <a:ext cx="3035831" cy="584775"/>
          </a:xfrm>
          <a:prstGeom prst="rect">
            <a:avLst/>
          </a:prstGeom>
          <a:solidFill>
            <a:srgbClr val="FFFF00"/>
          </a:solidFill>
        </p:spPr>
        <p:txBody>
          <a:bodyPr wrap="none" rtlCol="0">
            <a:spAutoFit/>
          </a:bodyPr>
          <a:lstStyle/>
          <a:p>
            <a:pPr algn="ctr"/>
            <a:r>
              <a:rPr lang="en-GB" sz="3200" b="1" u="sng" dirty="0" smtClean="0">
                <a:solidFill>
                  <a:srgbClr val="FF0000"/>
                </a:solidFill>
              </a:rPr>
              <a:t> Main Objectives</a:t>
            </a:r>
            <a:endParaRPr lang="en-US" sz="3200" b="1" u="sng" dirty="0">
              <a:solidFill>
                <a:srgbClr val="FF0000"/>
              </a:solidFill>
            </a:endParaRPr>
          </a:p>
        </p:txBody>
      </p:sp>
      <p:sp>
        <p:nvSpPr>
          <p:cNvPr id="8" name="TextBox 7"/>
          <p:cNvSpPr txBox="1"/>
          <p:nvPr/>
        </p:nvSpPr>
        <p:spPr>
          <a:xfrm>
            <a:off x="428596" y="3571876"/>
            <a:ext cx="8191601" cy="523220"/>
          </a:xfrm>
          <a:prstGeom prst="rect">
            <a:avLst/>
          </a:prstGeom>
          <a:noFill/>
        </p:spPr>
        <p:txBody>
          <a:bodyPr wrap="none" rtlCol="0">
            <a:spAutoFit/>
          </a:bodyPr>
          <a:lstStyle/>
          <a:p>
            <a:r>
              <a:rPr lang="en-GB" sz="2800" b="1" dirty="0" smtClean="0"/>
              <a:t>4. Log entry will be  Call Sign-Name-QTH-Grid Locator</a:t>
            </a:r>
            <a:endParaRPr lang="en-US" sz="2800" b="1" dirty="0"/>
          </a:p>
        </p:txBody>
      </p:sp>
      <p:sp>
        <p:nvSpPr>
          <p:cNvPr id="9" name="TextBox 8"/>
          <p:cNvSpPr txBox="1"/>
          <p:nvPr/>
        </p:nvSpPr>
        <p:spPr>
          <a:xfrm>
            <a:off x="472844" y="3929066"/>
            <a:ext cx="8852232" cy="2585323"/>
          </a:xfrm>
          <a:prstGeom prst="rect">
            <a:avLst/>
          </a:prstGeom>
          <a:noFill/>
        </p:spPr>
        <p:txBody>
          <a:bodyPr wrap="none" rtlCol="0">
            <a:spAutoFit/>
          </a:bodyPr>
          <a:lstStyle/>
          <a:p>
            <a:r>
              <a:rPr lang="en-GB" b="1" dirty="0" smtClean="0"/>
              <a:t>5.  x1 (one) point per contact. </a:t>
            </a:r>
          </a:p>
          <a:p>
            <a:r>
              <a:rPr lang="en-GB" b="1" dirty="0"/>
              <a:t> </a:t>
            </a:r>
            <a:r>
              <a:rPr lang="en-GB" b="1" dirty="0" smtClean="0"/>
              <a:t>     x1 for all home location using normal antennas &amp; mains power.</a:t>
            </a:r>
          </a:p>
          <a:p>
            <a:r>
              <a:rPr lang="en-GB" b="1" dirty="0"/>
              <a:t> </a:t>
            </a:r>
            <a:r>
              <a:rPr lang="en-GB" b="1" dirty="0" smtClean="0"/>
              <a:t>     x2 for nor home stations not relying on normal antennas and power.</a:t>
            </a:r>
          </a:p>
          <a:p>
            <a:r>
              <a:rPr lang="en-GB" b="1" dirty="0"/>
              <a:t> </a:t>
            </a:r>
            <a:r>
              <a:rPr lang="en-GB" b="1" dirty="0" smtClean="0"/>
              <a:t>     x3 for portable stations not relying on mains power. To include MOBILE.</a:t>
            </a:r>
          </a:p>
          <a:p>
            <a:r>
              <a:rPr lang="en-GB" b="1" dirty="0"/>
              <a:t> </a:t>
            </a:r>
            <a:r>
              <a:rPr lang="en-GB" b="1" dirty="0" smtClean="0"/>
              <a:t>     x4 for true </a:t>
            </a:r>
            <a:r>
              <a:rPr lang="en-GB" b="1" dirty="0" err="1" smtClean="0"/>
              <a:t>RaDAR</a:t>
            </a:r>
            <a:r>
              <a:rPr lang="en-GB" b="1" dirty="0" smtClean="0"/>
              <a:t> portable operations .</a:t>
            </a:r>
          </a:p>
          <a:p>
            <a:r>
              <a:rPr lang="en-GB" b="1" dirty="0"/>
              <a:t> </a:t>
            </a:r>
            <a:r>
              <a:rPr lang="en-GB" b="1" dirty="0" smtClean="0"/>
              <a:t>     x5 for true </a:t>
            </a:r>
            <a:r>
              <a:rPr lang="en-GB" b="1" dirty="0" err="1" smtClean="0"/>
              <a:t>RaDAR</a:t>
            </a:r>
            <a:r>
              <a:rPr lang="en-GB" b="1" dirty="0" smtClean="0"/>
              <a:t> portable operations as above and using QRP max output 5 watts PEP.</a:t>
            </a:r>
          </a:p>
          <a:p>
            <a:r>
              <a:rPr lang="en-GB" b="1" dirty="0"/>
              <a:t> </a:t>
            </a:r>
            <a:r>
              <a:rPr lang="en-GB" b="1" dirty="0" smtClean="0"/>
              <a:t>     BONUS POINTS</a:t>
            </a:r>
          </a:p>
          <a:p>
            <a:r>
              <a:rPr lang="en-GB" b="1" dirty="0"/>
              <a:t> </a:t>
            </a:r>
            <a:r>
              <a:rPr lang="en-GB" b="1" dirty="0" smtClean="0"/>
              <a:t>x5 for satellite or any digital mode involving a computer QSO.</a:t>
            </a:r>
          </a:p>
          <a:p>
            <a:endParaRPr 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58847"/>
            <a:ext cx="8858280" cy="1631216"/>
          </a:xfrm>
          <a:prstGeom prst="rect">
            <a:avLst/>
          </a:prstGeom>
        </p:spPr>
        <p:txBody>
          <a:bodyPr wrap="square">
            <a:spAutoFit/>
          </a:bodyPr>
          <a:lstStyle/>
          <a:p>
            <a:r>
              <a:rPr lang="en-US" u="sng" dirty="0"/>
              <a:t/>
            </a:r>
            <a:br>
              <a:rPr lang="en-US" u="sng" dirty="0"/>
            </a:br>
            <a:r>
              <a:rPr lang="en-US" u="sng" dirty="0"/>
              <a:t/>
            </a:r>
            <a:br>
              <a:rPr lang="en-US" u="sng" dirty="0"/>
            </a:br>
            <a:r>
              <a:rPr lang="en-US" u="sng" dirty="0"/>
              <a:t/>
            </a:r>
            <a:br>
              <a:rPr lang="en-US" u="sng" dirty="0"/>
            </a:br>
            <a:r>
              <a:rPr lang="en-US" u="sng" dirty="0"/>
              <a:t/>
            </a:r>
            <a:br>
              <a:rPr lang="en-US" u="sng" dirty="0"/>
            </a:br>
            <a:endParaRPr lang="en-US" sz="2800" b="1" dirty="0">
              <a:solidFill>
                <a:srgbClr val="FF0000"/>
              </a:solidFill>
            </a:endParaRPr>
          </a:p>
        </p:txBody>
      </p:sp>
      <p:sp>
        <p:nvSpPr>
          <p:cNvPr id="5" name="TextBox 4"/>
          <p:cNvSpPr txBox="1"/>
          <p:nvPr/>
        </p:nvSpPr>
        <p:spPr>
          <a:xfrm>
            <a:off x="1571604" y="0"/>
            <a:ext cx="5864682" cy="584775"/>
          </a:xfrm>
          <a:prstGeom prst="rect">
            <a:avLst/>
          </a:prstGeom>
          <a:solidFill>
            <a:srgbClr val="92D050"/>
          </a:solidFill>
        </p:spPr>
        <p:txBody>
          <a:bodyPr wrap="none" rtlCol="0">
            <a:spAutoFit/>
          </a:bodyPr>
          <a:lstStyle/>
          <a:p>
            <a:r>
              <a:rPr lang="en-GB" sz="3200" b="1" dirty="0" smtClean="0"/>
              <a:t>Pictures of deployments this year</a:t>
            </a:r>
            <a:endParaRPr lang="en-US" sz="3200" b="1" dirty="0"/>
          </a:p>
        </p:txBody>
      </p:sp>
      <p:pic>
        <p:nvPicPr>
          <p:cNvPr id="7170" name="Picture 2" descr="http://www.nwinternet.za.org/zs6bne/RaDAR/images/ZS1TC_Cave.jpg"/>
          <p:cNvPicPr>
            <a:picLocks noChangeAspect="1" noChangeArrowheads="1"/>
          </p:cNvPicPr>
          <p:nvPr/>
        </p:nvPicPr>
        <p:blipFill>
          <a:blip r:embed="rId2" cstate="print"/>
          <a:srcRect/>
          <a:stretch>
            <a:fillRect/>
          </a:stretch>
        </p:blipFill>
        <p:spPr bwMode="auto">
          <a:xfrm>
            <a:off x="0" y="642918"/>
            <a:ext cx="4071934" cy="3053951"/>
          </a:xfrm>
          <a:prstGeom prst="rect">
            <a:avLst/>
          </a:prstGeom>
          <a:noFill/>
        </p:spPr>
      </p:pic>
      <p:pic>
        <p:nvPicPr>
          <p:cNvPr id="7172" name="Picture 4" descr="http://www.nwinternet.za.org/zs6bne/RaDAR/images/CaveView.jpg"/>
          <p:cNvPicPr>
            <a:picLocks noChangeAspect="1" noChangeArrowheads="1"/>
          </p:cNvPicPr>
          <p:nvPr/>
        </p:nvPicPr>
        <p:blipFill>
          <a:blip r:embed="rId3" cstate="print"/>
          <a:srcRect/>
          <a:stretch>
            <a:fillRect/>
          </a:stretch>
        </p:blipFill>
        <p:spPr bwMode="auto">
          <a:xfrm>
            <a:off x="4500561" y="642918"/>
            <a:ext cx="4191029" cy="3143272"/>
          </a:xfrm>
          <a:prstGeom prst="rect">
            <a:avLst/>
          </a:prstGeom>
          <a:noFill/>
        </p:spPr>
      </p:pic>
      <p:sp>
        <p:nvSpPr>
          <p:cNvPr id="8" name="Rectangle 7"/>
          <p:cNvSpPr/>
          <p:nvPr/>
        </p:nvSpPr>
        <p:spPr>
          <a:xfrm>
            <a:off x="2428860" y="3857628"/>
            <a:ext cx="4347344" cy="461665"/>
          </a:xfrm>
          <a:prstGeom prst="rect">
            <a:avLst/>
          </a:prstGeom>
        </p:spPr>
        <p:txBody>
          <a:bodyPr wrap="none">
            <a:spAutoFit/>
          </a:bodyPr>
          <a:lstStyle/>
          <a:p>
            <a:r>
              <a:rPr lang="en-US" sz="2400" b="1" dirty="0" smtClean="0">
                <a:solidFill>
                  <a:srgbClr val="FF0000"/>
                </a:solidFill>
              </a:rPr>
              <a:t>Allen ZR1AAH and Dennis ZS1TC </a:t>
            </a:r>
            <a:endParaRPr lang="en-US" sz="2400" b="1" dirty="0">
              <a:solidFill>
                <a:srgbClr val="FF0000"/>
              </a:solidFill>
            </a:endParaRPr>
          </a:p>
        </p:txBody>
      </p:sp>
      <p:sp>
        <p:nvSpPr>
          <p:cNvPr id="9" name="Rectangle 8"/>
          <p:cNvSpPr/>
          <p:nvPr/>
        </p:nvSpPr>
        <p:spPr>
          <a:xfrm>
            <a:off x="2214546" y="4357694"/>
            <a:ext cx="4572000" cy="892552"/>
          </a:xfrm>
          <a:prstGeom prst="rect">
            <a:avLst/>
          </a:prstGeom>
        </p:spPr>
        <p:txBody>
          <a:bodyPr>
            <a:spAutoFit/>
          </a:bodyPr>
          <a:lstStyle/>
          <a:p>
            <a:pPr algn="ctr"/>
            <a:r>
              <a:rPr lang="en-US" sz="2800" b="1" dirty="0" err="1" smtClean="0">
                <a:solidFill>
                  <a:srgbClr val="FF0000"/>
                </a:solidFill>
              </a:rPr>
              <a:t>S</a:t>
            </a:r>
            <a:r>
              <a:rPr lang="en-US" sz="2400" b="1" dirty="0" err="1" smtClean="0">
                <a:solidFill>
                  <a:srgbClr val="FF0000"/>
                </a:solidFill>
              </a:rPr>
              <a:t>teenberg</a:t>
            </a:r>
            <a:r>
              <a:rPr lang="en-US" sz="2400" b="1" dirty="0" smtClean="0">
                <a:solidFill>
                  <a:srgbClr val="FF0000"/>
                </a:solidFill>
              </a:rPr>
              <a:t> Ridge, directly above the </a:t>
            </a:r>
            <a:r>
              <a:rPr lang="en-US" sz="2400" b="1" dirty="0" err="1" smtClean="0">
                <a:solidFill>
                  <a:srgbClr val="FF0000"/>
                </a:solidFill>
              </a:rPr>
              <a:t>Silvermine</a:t>
            </a:r>
            <a:r>
              <a:rPr lang="en-US" sz="2400" b="1" dirty="0" smtClean="0">
                <a:solidFill>
                  <a:srgbClr val="FF0000"/>
                </a:solidFill>
              </a:rPr>
              <a:t> Naval Base,</a:t>
            </a:r>
            <a:endParaRPr lang="en-US" sz="2400" b="1"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www.nwinternet.za.org/zs6bne/RaDAR/images/ZS1ZL_ZR1AAH_Slangolie.jpg"/>
          <p:cNvPicPr>
            <a:picLocks noChangeAspect="1" noChangeArrowheads="1"/>
          </p:cNvPicPr>
          <p:nvPr/>
        </p:nvPicPr>
        <p:blipFill>
          <a:blip r:embed="rId2" cstate="print"/>
          <a:srcRect/>
          <a:stretch>
            <a:fillRect/>
          </a:stretch>
        </p:blipFill>
        <p:spPr bwMode="auto">
          <a:xfrm>
            <a:off x="0" y="1071546"/>
            <a:ext cx="4857784" cy="4432730"/>
          </a:xfrm>
          <a:prstGeom prst="rect">
            <a:avLst/>
          </a:prstGeom>
          <a:noFill/>
        </p:spPr>
      </p:pic>
      <p:sp>
        <p:nvSpPr>
          <p:cNvPr id="5" name="Rectangle 4"/>
          <p:cNvSpPr/>
          <p:nvPr/>
        </p:nvSpPr>
        <p:spPr>
          <a:xfrm>
            <a:off x="4929190" y="1214422"/>
            <a:ext cx="4572000" cy="1384995"/>
          </a:xfrm>
          <a:prstGeom prst="rect">
            <a:avLst/>
          </a:prstGeom>
        </p:spPr>
        <p:txBody>
          <a:bodyPr>
            <a:spAutoFit/>
          </a:bodyPr>
          <a:lstStyle/>
          <a:p>
            <a:r>
              <a:rPr lang="en-US" sz="2800" b="1" dirty="0" smtClean="0"/>
              <a:t>ZS1ZL and ZR1AAH heading into </a:t>
            </a:r>
            <a:r>
              <a:rPr lang="en-US" sz="2800" b="1" dirty="0" err="1" smtClean="0"/>
              <a:t>Slangolie</a:t>
            </a:r>
            <a:r>
              <a:rPr lang="en-US" sz="2800" b="1" dirty="0" smtClean="0"/>
              <a:t> Ravine, Table Mountain </a:t>
            </a:r>
            <a:endParaRPr lang="en-US" sz="28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ZS6BNERaDAROpsCommsTest.jpg"/>
          <p:cNvPicPr>
            <a:picLocks noChangeAspect="1"/>
          </p:cNvPicPr>
          <p:nvPr/>
        </p:nvPicPr>
        <p:blipFill>
          <a:blip r:embed="rId2" cstate="print"/>
          <a:stretch>
            <a:fillRect/>
          </a:stretch>
        </p:blipFill>
        <p:spPr>
          <a:xfrm>
            <a:off x="0" y="0"/>
            <a:ext cx="4786346" cy="3582138"/>
          </a:xfrm>
          <a:prstGeom prst="rect">
            <a:avLst/>
          </a:prstGeom>
        </p:spPr>
      </p:pic>
      <p:sp>
        <p:nvSpPr>
          <p:cNvPr id="11" name="Rectangle 10"/>
          <p:cNvSpPr/>
          <p:nvPr/>
        </p:nvSpPr>
        <p:spPr>
          <a:xfrm>
            <a:off x="928662" y="2500306"/>
            <a:ext cx="1580689" cy="954107"/>
          </a:xfrm>
          <a:prstGeom prst="rect">
            <a:avLst/>
          </a:prstGeom>
          <a:solidFill>
            <a:schemeClr val="bg1"/>
          </a:solidFill>
        </p:spPr>
        <p:txBody>
          <a:bodyPr wrap="square">
            <a:spAutoFit/>
          </a:bodyPr>
          <a:lstStyle/>
          <a:p>
            <a:r>
              <a:rPr lang="en-US" sz="2800" b="1" dirty="0" smtClean="0"/>
              <a:t>  Eddie ZS6BNE</a:t>
            </a:r>
            <a:endParaRPr lang="en-US" sz="2800" b="1" dirty="0"/>
          </a:p>
        </p:txBody>
      </p:sp>
      <p:pic>
        <p:nvPicPr>
          <p:cNvPr id="12" name="Picture 11" descr="HowardZS1JHGDeonZS1AFU.jpg"/>
          <p:cNvPicPr>
            <a:picLocks noChangeAspect="1"/>
          </p:cNvPicPr>
          <p:nvPr/>
        </p:nvPicPr>
        <p:blipFill>
          <a:blip r:embed="rId3" cstate="print"/>
          <a:stretch>
            <a:fillRect/>
          </a:stretch>
        </p:blipFill>
        <p:spPr>
          <a:xfrm>
            <a:off x="5156200" y="0"/>
            <a:ext cx="3987800" cy="2984500"/>
          </a:xfrm>
          <a:prstGeom prst="rect">
            <a:avLst/>
          </a:prstGeom>
        </p:spPr>
      </p:pic>
      <p:sp>
        <p:nvSpPr>
          <p:cNvPr id="13" name="Rectangle 12"/>
          <p:cNvSpPr/>
          <p:nvPr/>
        </p:nvSpPr>
        <p:spPr>
          <a:xfrm>
            <a:off x="4786314" y="3000373"/>
            <a:ext cx="4357686" cy="830997"/>
          </a:xfrm>
          <a:prstGeom prst="rect">
            <a:avLst/>
          </a:prstGeom>
        </p:spPr>
        <p:txBody>
          <a:bodyPr wrap="square">
            <a:spAutoFit/>
          </a:bodyPr>
          <a:lstStyle/>
          <a:p>
            <a:r>
              <a:rPr lang="en-US" sz="2400" b="1" dirty="0" smtClean="0"/>
              <a:t>Howard Green ZS1JHG on the left, Deon ZS1AFU on the right. </a:t>
            </a:r>
            <a:endParaRPr lang="en-US" sz="2400" b="1" dirty="0"/>
          </a:p>
        </p:txBody>
      </p:sp>
      <p:sp>
        <p:nvSpPr>
          <p:cNvPr id="14" name="Rectangle 13"/>
          <p:cNvSpPr/>
          <p:nvPr/>
        </p:nvSpPr>
        <p:spPr>
          <a:xfrm>
            <a:off x="4429124" y="4857760"/>
            <a:ext cx="4406271" cy="954107"/>
          </a:xfrm>
          <a:prstGeom prst="rect">
            <a:avLst/>
          </a:prstGeom>
        </p:spPr>
        <p:txBody>
          <a:bodyPr wrap="none">
            <a:spAutoFit/>
          </a:bodyPr>
          <a:lstStyle/>
          <a:p>
            <a:r>
              <a:rPr lang="en-US" sz="2800" b="1" dirty="0" smtClean="0"/>
              <a:t>Sam ZS1SAM, Deon ZS1AFU,</a:t>
            </a:r>
          </a:p>
          <a:p>
            <a:r>
              <a:rPr lang="en-US" sz="2800" b="1" dirty="0" smtClean="0"/>
              <a:t> Howard ZS1JHG</a:t>
            </a:r>
            <a:endParaRPr lang="en-US" sz="2800" b="1" dirty="0"/>
          </a:p>
        </p:txBody>
      </p:sp>
      <p:pic>
        <p:nvPicPr>
          <p:cNvPr id="15" name="Picture 14" descr="2752251527_a04bf5155f_b.jpg"/>
          <p:cNvPicPr>
            <a:picLocks noChangeAspect="1"/>
          </p:cNvPicPr>
          <p:nvPr/>
        </p:nvPicPr>
        <p:blipFill>
          <a:blip r:embed="rId4" cstate="print"/>
          <a:stretch>
            <a:fillRect/>
          </a:stretch>
        </p:blipFill>
        <p:spPr>
          <a:xfrm>
            <a:off x="285720" y="3553992"/>
            <a:ext cx="4000528" cy="300039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Rundu-1976-01jpg.jpg"/>
          <p:cNvPicPr>
            <a:picLocks noChangeAspect="1"/>
          </p:cNvPicPr>
          <p:nvPr/>
        </p:nvPicPr>
        <p:blipFill>
          <a:blip r:embed="rId2" cstate="print"/>
          <a:stretch>
            <a:fillRect/>
          </a:stretch>
        </p:blipFill>
        <p:spPr>
          <a:xfrm>
            <a:off x="0" y="0"/>
            <a:ext cx="5334000" cy="4100513"/>
          </a:xfrm>
          <a:prstGeom prst="rect">
            <a:avLst/>
          </a:prstGeom>
        </p:spPr>
      </p:pic>
      <p:sp>
        <p:nvSpPr>
          <p:cNvPr id="6" name="Rectangle 5"/>
          <p:cNvSpPr/>
          <p:nvPr/>
        </p:nvSpPr>
        <p:spPr>
          <a:xfrm>
            <a:off x="3000364" y="2285992"/>
            <a:ext cx="2286000" cy="954107"/>
          </a:xfrm>
          <a:prstGeom prst="rect">
            <a:avLst/>
          </a:prstGeom>
          <a:solidFill>
            <a:schemeClr val="bg1"/>
          </a:solidFill>
        </p:spPr>
        <p:txBody>
          <a:bodyPr>
            <a:spAutoFit/>
          </a:bodyPr>
          <a:lstStyle/>
          <a:p>
            <a:pPr lvl="0"/>
            <a:r>
              <a:rPr lang="en-US" sz="2800" b="1" dirty="0">
                <a:solidFill>
                  <a:prstClr val="black"/>
                </a:solidFill>
              </a:rPr>
              <a:t>Pierre ZS6BQS , Now ZS6BB</a:t>
            </a:r>
          </a:p>
        </p:txBody>
      </p:sp>
      <p:sp>
        <p:nvSpPr>
          <p:cNvPr id="7" name="Rectangle 6"/>
          <p:cNvSpPr/>
          <p:nvPr/>
        </p:nvSpPr>
        <p:spPr>
          <a:xfrm>
            <a:off x="0" y="6000768"/>
            <a:ext cx="5270354" cy="523220"/>
          </a:xfrm>
          <a:prstGeom prst="rect">
            <a:avLst/>
          </a:prstGeom>
        </p:spPr>
        <p:txBody>
          <a:bodyPr wrap="none">
            <a:spAutoFit/>
          </a:bodyPr>
          <a:lstStyle/>
          <a:p>
            <a:r>
              <a:rPr lang="en-US" sz="2800" b="1" dirty="0" smtClean="0"/>
              <a:t>Lichtenburg game breeding centre</a:t>
            </a:r>
            <a:endParaRPr lang="en-US" sz="2800" b="1" dirty="0"/>
          </a:p>
        </p:txBody>
      </p:sp>
      <p:pic>
        <p:nvPicPr>
          <p:cNvPr id="8" name="Picture 7" descr="gbfdam150.jpg"/>
          <p:cNvPicPr>
            <a:picLocks noChangeAspect="1"/>
          </p:cNvPicPr>
          <p:nvPr/>
        </p:nvPicPr>
        <p:blipFill>
          <a:blip r:embed="rId3" cstate="print"/>
          <a:stretch>
            <a:fillRect/>
          </a:stretch>
        </p:blipFill>
        <p:spPr>
          <a:xfrm>
            <a:off x="5256035" y="3929066"/>
            <a:ext cx="3887965" cy="292893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43042" y="1643050"/>
            <a:ext cx="4572000" cy="1569660"/>
          </a:xfrm>
          <a:prstGeom prst="rect">
            <a:avLst/>
          </a:prstGeom>
          <a:solidFill>
            <a:srgbClr val="00B050"/>
          </a:solidFill>
        </p:spPr>
        <p:txBody>
          <a:bodyPr>
            <a:spAutoFit/>
          </a:bodyPr>
          <a:lstStyle/>
          <a:p>
            <a:r>
              <a:rPr lang="en-US" sz="2400" b="1" dirty="0" err="1" smtClean="0"/>
              <a:t>Alinco</a:t>
            </a:r>
            <a:r>
              <a:rPr lang="en-US" sz="2400" b="1" dirty="0" smtClean="0"/>
              <a:t> DJ-C7 connected to a TPM II Loop antenna. Ideal for use with FM Low Earth Orbit Satellites while in the field</a:t>
            </a:r>
            <a:endParaRPr lang="en-US" sz="2400" b="1" dirty="0"/>
          </a:p>
        </p:txBody>
      </p:sp>
      <p:pic>
        <p:nvPicPr>
          <p:cNvPr id="5" name="Picture 4" descr="AO-51AndSO-50DownlinkSetupZS6BNE160.jpg"/>
          <p:cNvPicPr>
            <a:picLocks noChangeAspect="1"/>
          </p:cNvPicPr>
          <p:nvPr/>
        </p:nvPicPr>
        <p:blipFill>
          <a:blip r:embed="rId2" cstate="print"/>
          <a:stretch>
            <a:fillRect/>
          </a:stretch>
        </p:blipFill>
        <p:spPr>
          <a:xfrm>
            <a:off x="6250779" y="0"/>
            <a:ext cx="2893221" cy="3857628"/>
          </a:xfrm>
          <a:prstGeom prst="rect">
            <a:avLst/>
          </a:prstGeom>
        </p:spPr>
      </p:pic>
      <p:sp>
        <p:nvSpPr>
          <p:cNvPr id="6" name="Rectangle 5"/>
          <p:cNvSpPr/>
          <p:nvPr/>
        </p:nvSpPr>
        <p:spPr>
          <a:xfrm>
            <a:off x="6786578" y="5214950"/>
            <a:ext cx="1338443" cy="954107"/>
          </a:xfrm>
          <a:prstGeom prst="rect">
            <a:avLst/>
          </a:prstGeom>
          <a:solidFill>
            <a:srgbClr val="FFFF00"/>
          </a:solidFill>
        </p:spPr>
        <p:txBody>
          <a:bodyPr wrap="square">
            <a:spAutoFit/>
          </a:bodyPr>
          <a:lstStyle/>
          <a:p>
            <a:r>
              <a:rPr lang="en-US" sz="2800" b="1" dirty="0" smtClean="0"/>
              <a:t>Rory ZR6RBJ</a:t>
            </a:r>
            <a:endParaRPr lang="en-US" sz="2800" b="1" dirty="0"/>
          </a:p>
        </p:txBody>
      </p:sp>
      <p:pic>
        <p:nvPicPr>
          <p:cNvPr id="7" name="Picture 6" descr="RoryZR6RBJ.jpg"/>
          <p:cNvPicPr>
            <a:picLocks noChangeAspect="1"/>
          </p:cNvPicPr>
          <p:nvPr/>
        </p:nvPicPr>
        <p:blipFill>
          <a:blip r:embed="rId3" cstate="print"/>
          <a:stretch>
            <a:fillRect/>
          </a:stretch>
        </p:blipFill>
        <p:spPr>
          <a:xfrm>
            <a:off x="746116" y="3214686"/>
            <a:ext cx="4857752" cy="364331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i529.photobucket.com/albums/dd335/zs5j/DSC00515.jpg"/>
          <p:cNvPicPr>
            <a:picLocks noChangeAspect="1" noChangeArrowheads="1"/>
          </p:cNvPicPr>
          <p:nvPr/>
        </p:nvPicPr>
        <p:blipFill>
          <a:blip r:embed="rId2" cstate="print"/>
          <a:srcRect/>
          <a:stretch>
            <a:fillRect/>
          </a:stretch>
        </p:blipFill>
        <p:spPr bwMode="auto">
          <a:xfrm>
            <a:off x="2071670" y="0"/>
            <a:ext cx="4929222" cy="3689215"/>
          </a:xfrm>
          <a:prstGeom prst="rect">
            <a:avLst/>
          </a:prstGeom>
          <a:noFill/>
        </p:spPr>
      </p:pic>
      <p:pic>
        <p:nvPicPr>
          <p:cNvPr id="5" name="Picture 2" descr="http://i529.photobucket.com/albums/dd335/zs5j/DSC00442.jpg"/>
          <p:cNvPicPr>
            <a:picLocks noChangeAspect="1" noChangeArrowheads="1"/>
          </p:cNvPicPr>
          <p:nvPr/>
        </p:nvPicPr>
        <p:blipFill>
          <a:blip r:embed="rId3" cstate="print"/>
          <a:srcRect/>
          <a:stretch>
            <a:fillRect/>
          </a:stretch>
        </p:blipFill>
        <p:spPr bwMode="auto">
          <a:xfrm>
            <a:off x="0" y="3857628"/>
            <a:ext cx="4008848" cy="3000372"/>
          </a:xfrm>
          <a:prstGeom prst="rect">
            <a:avLst/>
          </a:prstGeom>
          <a:noFill/>
        </p:spPr>
      </p:pic>
      <p:sp>
        <p:nvSpPr>
          <p:cNvPr id="6" name="Rectangle 5"/>
          <p:cNvSpPr/>
          <p:nvPr/>
        </p:nvSpPr>
        <p:spPr>
          <a:xfrm>
            <a:off x="357158" y="3143248"/>
            <a:ext cx="1714512" cy="523220"/>
          </a:xfrm>
          <a:prstGeom prst="rect">
            <a:avLst/>
          </a:prstGeom>
          <a:solidFill>
            <a:schemeClr val="accent6">
              <a:lumMod val="40000"/>
              <a:lumOff val="60000"/>
            </a:schemeClr>
          </a:solidFill>
        </p:spPr>
        <p:txBody>
          <a:bodyPr wrap="square">
            <a:spAutoFit/>
          </a:bodyPr>
          <a:lstStyle/>
          <a:p>
            <a:r>
              <a:rPr lang="en-GB" sz="2800" b="1" dirty="0" smtClean="0"/>
              <a:t>ZS5J John</a:t>
            </a:r>
            <a:endParaRPr lang="en-US" sz="2800" b="1" dirty="0"/>
          </a:p>
        </p:txBody>
      </p:sp>
      <p:pic>
        <p:nvPicPr>
          <p:cNvPr id="7" name="Picture 4" descr="http://farm3.static.flickr.com/2795/4487504082_b40b442539_m.jpg"/>
          <p:cNvPicPr>
            <a:picLocks noChangeAspect="1" noChangeArrowheads="1"/>
          </p:cNvPicPr>
          <p:nvPr/>
        </p:nvPicPr>
        <p:blipFill>
          <a:blip r:embed="rId4" cstate="print"/>
          <a:srcRect/>
          <a:stretch>
            <a:fillRect/>
          </a:stretch>
        </p:blipFill>
        <p:spPr bwMode="auto">
          <a:xfrm>
            <a:off x="4953003" y="3714752"/>
            <a:ext cx="4190997" cy="3143248"/>
          </a:xfrm>
          <a:prstGeom prst="rect">
            <a:avLst/>
          </a:prstGeom>
          <a:noFill/>
        </p:spPr>
      </p:pic>
      <p:sp>
        <p:nvSpPr>
          <p:cNvPr id="8" name="Rectangle 7"/>
          <p:cNvSpPr/>
          <p:nvPr/>
        </p:nvSpPr>
        <p:spPr>
          <a:xfrm>
            <a:off x="5000628" y="3786190"/>
            <a:ext cx="2034531" cy="523220"/>
          </a:xfrm>
          <a:prstGeom prst="rect">
            <a:avLst/>
          </a:prstGeom>
          <a:solidFill>
            <a:schemeClr val="accent4">
              <a:lumMod val="20000"/>
              <a:lumOff val="80000"/>
            </a:schemeClr>
          </a:solidFill>
        </p:spPr>
        <p:txBody>
          <a:bodyPr wrap="none">
            <a:spAutoFit/>
          </a:bodyPr>
          <a:lstStyle/>
          <a:p>
            <a:r>
              <a:rPr lang="en-GB" sz="2800" b="1" dirty="0" smtClean="0"/>
              <a:t>ZR1AH Allen</a:t>
            </a:r>
            <a:endParaRPr lang="en-US" sz="28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zs6meg.co.za/fieldmast00.jpg"/>
          <p:cNvPicPr>
            <a:picLocks noChangeAspect="1" noChangeArrowheads="1"/>
          </p:cNvPicPr>
          <p:nvPr/>
        </p:nvPicPr>
        <p:blipFill>
          <a:blip r:embed="rId2" cstate="print"/>
          <a:srcRect/>
          <a:stretch>
            <a:fillRect/>
          </a:stretch>
        </p:blipFill>
        <p:spPr bwMode="auto">
          <a:xfrm>
            <a:off x="0" y="0"/>
            <a:ext cx="6096000" cy="4572000"/>
          </a:xfrm>
          <a:prstGeom prst="rect">
            <a:avLst/>
          </a:prstGeom>
          <a:noFill/>
        </p:spPr>
      </p:pic>
      <p:sp>
        <p:nvSpPr>
          <p:cNvPr id="5" name="Rectangle 4"/>
          <p:cNvSpPr/>
          <p:nvPr/>
        </p:nvSpPr>
        <p:spPr>
          <a:xfrm>
            <a:off x="642910" y="4572008"/>
            <a:ext cx="4572000" cy="1846659"/>
          </a:xfrm>
          <a:prstGeom prst="rect">
            <a:avLst/>
          </a:prstGeom>
          <a:solidFill>
            <a:schemeClr val="bg2">
              <a:lumMod val="75000"/>
            </a:schemeClr>
          </a:solidFill>
        </p:spPr>
        <p:txBody>
          <a:bodyPr>
            <a:spAutoFit/>
          </a:bodyPr>
          <a:lstStyle/>
          <a:p>
            <a:r>
              <a:rPr lang="en-US" sz="2400" b="1" dirty="0" smtClean="0"/>
              <a:t>This is the lightweight 12 meter field mast that I built for </a:t>
            </a:r>
            <a:r>
              <a:rPr lang="en-US" sz="2400" b="1" dirty="0" err="1" smtClean="0"/>
              <a:t>RaDAR</a:t>
            </a:r>
            <a:r>
              <a:rPr lang="en-US" sz="2400" b="1" dirty="0" smtClean="0"/>
              <a:t> (Rapid Deployment Amateur Radio) contest. </a:t>
            </a:r>
            <a:r>
              <a:rPr lang="en-US" dirty="0" smtClean="0"/>
              <a:t/>
            </a:r>
            <a:br>
              <a:rPr lang="en-US" dirty="0" smtClean="0"/>
            </a:br>
            <a:endParaRPr lang="en-US" dirty="0"/>
          </a:p>
        </p:txBody>
      </p:sp>
      <p:sp>
        <p:nvSpPr>
          <p:cNvPr id="6" name="TextBox 5"/>
          <p:cNvSpPr txBox="1"/>
          <p:nvPr/>
        </p:nvSpPr>
        <p:spPr>
          <a:xfrm>
            <a:off x="6143636" y="2285992"/>
            <a:ext cx="2464842" cy="1384995"/>
          </a:xfrm>
          <a:prstGeom prst="rect">
            <a:avLst/>
          </a:prstGeom>
          <a:solidFill>
            <a:schemeClr val="tx2">
              <a:lumMod val="20000"/>
              <a:lumOff val="80000"/>
            </a:schemeClr>
          </a:solidFill>
        </p:spPr>
        <p:txBody>
          <a:bodyPr wrap="none" rtlCol="0">
            <a:spAutoFit/>
          </a:bodyPr>
          <a:lstStyle/>
          <a:p>
            <a:r>
              <a:rPr lang="en-GB" sz="2800" b="1" dirty="0" smtClean="0"/>
              <a:t>ZS6MEG MIKE</a:t>
            </a:r>
          </a:p>
          <a:p>
            <a:r>
              <a:rPr lang="en-GB" sz="2800" b="1" dirty="0" smtClean="0"/>
              <a:t>Famous for his </a:t>
            </a:r>
          </a:p>
          <a:p>
            <a:r>
              <a:rPr lang="en-GB" sz="2800" b="1" dirty="0" smtClean="0"/>
              <a:t>Tower building </a:t>
            </a:r>
            <a:endParaRPr lang="en-US" sz="28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zs6meg.co.za/fieldmast01.jpg"/>
          <p:cNvPicPr>
            <a:picLocks noChangeAspect="1" noChangeArrowheads="1"/>
          </p:cNvPicPr>
          <p:nvPr/>
        </p:nvPicPr>
        <p:blipFill>
          <a:blip r:embed="rId2" cstate="print"/>
          <a:srcRect/>
          <a:stretch>
            <a:fillRect/>
          </a:stretch>
        </p:blipFill>
        <p:spPr bwMode="auto">
          <a:xfrm>
            <a:off x="1357290" y="0"/>
            <a:ext cx="6096000" cy="4572000"/>
          </a:xfrm>
          <a:prstGeom prst="rect">
            <a:avLst/>
          </a:prstGeom>
          <a:noFill/>
        </p:spPr>
      </p:pic>
      <p:sp>
        <p:nvSpPr>
          <p:cNvPr id="7" name="Rectangle 6"/>
          <p:cNvSpPr/>
          <p:nvPr/>
        </p:nvSpPr>
        <p:spPr>
          <a:xfrm>
            <a:off x="2214546" y="4071942"/>
            <a:ext cx="4572000" cy="2246769"/>
          </a:xfrm>
          <a:prstGeom prst="rect">
            <a:avLst/>
          </a:prstGeom>
          <a:solidFill>
            <a:schemeClr val="bg1">
              <a:lumMod val="85000"/>
            </a:schemeClr>
          </a:solidFill>
        </p:spPr>
        <p:txBody>
          <a:bodyPr>
            <a:spAutoFit/>
          </a:bodyPr>
          <a:lstStyle/>
          <a:p>
            <a:r>
              <a:rPr lang="en-US" sz="2800" dirty="0" smtClean="0"/>
              <a:t>The total weight is about 50KG and it can be disassembled into easily manageable sections for easy handling and assembly. </a:t>
            </a:r>
            <a:endParaRPr lang="en-US" sz="2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ieldmast03.jpg"/>
          <p:cNvPicPr>
            <a:picLocks noChangeAspect="1"/>
          </p:cNvPicPr>
          <p:nvPr/>
        </p:nvPicPr>
        <p:blipFill>
          <a:blip r:embed="rId2" cstate="print"/>
          <a:stretch>
            <a:fillRect/>
          </a:stretch>
        </p:blipFill>
        <p:spPr>
          <a:xfrm>
            <a:off x="0" y="1"/>
            <a:ext cx="4996543" cy="6858000"/>
          </a:xfrm>
          <a:prstGeom prst="rect">
            <a:avLst/>
          </a:prstGeom>
        </p:spPr>
      </p:pic>
      <p:sp>
        <p:nvSpPr>
          <p:cNvPr id="12" name="TextBox 11"/>
          <p:cNvSpPr txBox="1"/>
          <p:nvPr/>
        </p:nvSpPr>
        <p:spPr>
          <a:xfrm>
            <a:off x="6072198" y="2500306"/>
            <a:ext cx="1367554" cy="523220"/>
          </a:xfrm>
          <a:prstGeom prst="rect">
            <a:avLst/>
          </a:prstGeom>
          <a:solidFill>
            <a:schemeClr val="accent1">
              <a:lumMod val="20000"/>
              <a:lumOff val="80000"/>
            </a:schemeClr>
          </a:solidFill>
        </p:spPr>
        <p:txBody>
          <a:bodyPr wrap="none" rtlCol="0">
            <a:spAutoFit/>
          </a:bodyPr>
          <a:lstStyle/>
          <a:p>
            <a:r>
              <a:rPr lang="en-GB" sz="2800" b="1" dirty="0" smtClean="0"/>
              <a:t>ITS UP!!</a:t>
            </a:r>
            <a:endParaRPr lang="en-US" sz="28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ZS6BNERaDARKit.jpg"/>
          <p:cNvPicPr>
            <a:picLocks noChangeAspect="1"/>
          </p:cNvPicPr>
          <p:nvPr/>
        </p:nvPicPr>
        <p:blipFill>
          <a:blip r:embed="rId2" cstate="print"/>
          <a:stretch>
            <a:fillRect/>
          </a:stretch>
        </p:blipFill>
        <p:spPr>
          <a:xfrm>
            <a:off x="-1" y="0"/>
            <a:ext cx="5005839"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596" y="0"/>
            <a:ext cx="2430281" cy="523220"/>
          </a:xfrm>
          <a:prstGeom prst="rect">
            <a:avLst/>
          </a:prstGeom>
          <a:solidFill>
            <a:schemeClr val="accent2"/>
          </a:solidFill>
        </p:spPr>
        <p:txBody>
          <a:bodyPr wrap="none">
            <a:spAutoFit/>
          </a:bodyPr>
          <a:lstStyle/>
          <a:p>
            <a:r>
              <a:rPr lang="en-US" sz="2800" b="1" dirty="0" smtClean="0"/>
              <a:t>Kevin ZS6KMD </a:t>
            </a:r>
            <a:endParaRPr lang="en-US" sz="2800" b="1" dirty="0"/>
          </a:p>
        </p:txBody>
      </p:sp>
      <p:pic>
        <p:nvPicPr>
          <p:cNvPr id="5" name="Picture 4" descr="ZS6KMD_4.jpg"/>
          <p:cNvPicPr>
            <a:picLocks noChangeAspect="1"/>
          </p:cNvPicPr>
          <p:nvPr/>
        </p:nvPicPr>
        <p:blipFill>
          <a:blip r:embed="rId2" cstate="print"/>
          <a:stretch>
            <a:fillRect/>
          </a:stretch>
        </p:blipFill>
        <p:spPr>
          <a:xfrm>
            <a:off x="428596" y="500042"/>
            <a:ext cx="3251200" cy="2438400"/>
          </a:xfrm>
          <a:prstGeom prst="rect">
            <a:avLst/>
          </a:prstGeom>
        </p:spPr>
      </p:pic>
      <p:pic>
        <p:nvPicPr>
          <p:cNvPr id="6" name="Picture 5" descr="ZS1HR.jpg"/>
          <p:cNvPicPr>
            <a:picLocks noChangeAspect="1"/>
          </p:cNvPicPr>
          <p:nvPr/>
        </p:nvPicPr>
        <p:blipFill>
          <a:blip r:embed="rId3" cstate="print"/>
          <a:stretch>
            <a:fillRect/>
          </a:stretch>
        </p:blipFill>
        <p:spPr>
          <a:xfrm>
            <a:off x="5080000" y="3810000"/>
            <a:ext cx="4064000" cy="3048000"/>
          </a:xfrm>
          <a:prstGeom prst="rect">
            <a:avLst/>
          </a:prstGeom>
        </p:spPr>
      </p:pic>
      <p:sp>
        <p:nvSpPr>
          <p:cNvPr id="7" name="Rectangle 6"/>
          <p:cNvSpPr/>
          <p:nvPr/>
        </p:nvSpPr>
        <p:spPr>
          <a:xfrm>
            <a:off x="6862980" y="6334780"/>
            <a:ext cx="2281020" cy="523220"/>
          </a:xfrm>
          <a:prstGeom prst="rect">
            <a:avLst/>
          </a:prstGeom>
          <a:solidFill>
            <a:schemeClr val="accent6">
              <a:lumMod val="40000"/>
              <a:lumOff val="60000"/>
            </a:schemeClr>
          </a:solidFill>
        </p:spPr>
        <p:txBody>
          <a:bodyPr wrap="square">
            <a:spAutoFit/>
          </a:bodyPr>
          <a:lstStyle/>
          <a:p>
            <a:r>
              <a:rPr lang="en-US" sz="2800" b="1" dirty="0" smtClean="0"/>
              <a:t>ZS1HR Hennie </a:t>
            </a:r>
            <a:endParaRPr lang="en-US" sz="2800" b="1" dirty="0"/>
          </a:p>
        </p:txBody>
      </p:sp>
      <p:pic>
        <p:nvPicPr>
          <p:cNvPr id="8" name="Picture 7" descr="ZU6ET.jpg"/>
          <p:cNvPicPr>
            <a:picLocks noChangeAspect="1"/>
          </p:cNvPicPr>
          <p:nvPr/>
        </p:nvPicPr>
        <p:blipFill>
          <a:blip r:embed="rId4" cstate="print"/>
          <a:stretch>
            <a:fillRect/>
          </a:stretch>
        </p:blipFill>
        <p:spPr>
          <a:xfrm>
            <a:off x="0" y="3143248"/>
            <a:ext cx="4064000" cy="3048000"/>
          </a:xfrm>
          <a:prstGeom prst="rect">
            <a:avLst/>
          </a:prstGeom>
        </p:spPr>
      </p:pic>
      <p:sp>
        <p:nvSpPr>
          <p:cNvPr id="9" name="Rectangle 8"/>
          <p:cNvSpPr/>
          <p:nvPr/>
        </p:nvSpPr>
        <p:spPr>
          <a:xfrm>
            <a:off x="285720" y="6334780"/>
            <a:ext cx="2817438" cy="523220"/>
          </a:xfrm>
          <a:prstGeom prst="rect">
            <a:avLst/>
          </a:prstGeom>
          <a:solidFill>
            <a:srgbClr val="FFFF99"/>
          </a:solidFill>
        </p:spPr>
        <p:txBody>
          <a:bodyPr wrap="none">
            <a:spAutoFit/>
          </a:bodyPr>
          <a:lstStyle/>
          <a:p>
            <a:r>
              <a:rPr lang="en-US" sz="2800" b="1" dirty="0" smtClean="0"/>
              <a:t>ZU6ET &amp; ZU6TAN </a:t>
            </a:r>
            <a:endParaRPr lang="en-US" sz="2800" b="1" dirty="0"/>
          </a:p>
        </p:txBody>
      </p:sp>
      <p:pic>
        <p:nvPicPr>
          <p:cNvPr id="10" name="Picture 9" descr="tnZS6BNE-CWContactWithZS6BQS.jpg"/>
          <p:cNvPicPr>
            <a:picLocks noChangeAspect="1"/>
          </p:cNvPicPr>
          <p:nvPr/>
        </p:nvPicPr>
        <p:blipFill>
          <a:blip r:embed="rId5" cstate="print"/>
          <a:stretch>
            <a:fillRect/>
          </a:stretch>
        </p:blipFill>
        <p:spPr>
          <a:xfrm>
            <a:off x="5857884" y="0"/>
            <a:ext cx="3286116" cy="3286116"/>
          </a:xfrm>
          <a:prstGeom prst="rect">
            <a:avLst/>
          </a:prstGeom>
        </p:spPr>
      </p:pic>
      <p:sp>
        <p:nvSpPr>
          <p:cNvPr id="11" name="TextBox 10"/>
          <p:cNvSpPr txBox="1"/>
          <p:nvPr/>
        </p:nvSpPr>
        <p:spPr>
          <a:xfrm>
            <a:off x="6072198" y="2500306"/>
            <a:ext cx="1322798" cy="523220"/>
          </a:xfrm>
          <a:prstGeom prst="rect">
            <a:avLst/>
          </a:prstGeom>
          <a:solidFill>
            <a:schemeClr val="accent3">
              <a:lumMod val="60000"/>
              <a:lumOff val="40000"/>
            </a:schemeClr>
          </a:solidFill>
        </p:spPr>
        <p:txBody>
          <a:bodyPr wrap="none" rtlCol="0">
            <a:spAutoFit/>
          </a:bodyPr>
          <a:lstStyle/>
          <a:p>
            <a:r>
              <a:rPr lang="en-GB" sz="2800" b="1" dirty="0" smtClean="0"/>
              <a:t>ZS6BNE</a:t>
            </a:r>
            <a:endParaRPr lang="en-US" sz="28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ntitled.bmp"/>
          <p:cNvPicPr>
            <a:picLocks noChangeAspect="1"/>
          </p:cNvPicPr>
          <p:nvPr/>
        </p:nvPicPr>
        <p:blipFill>
          <a:blip r:embed="rId2" cstate="print"/>
          <a:stretch>
            <a:fillRect/>
          </a:stretch>
        </p:blipFill>
        <p:spPr>
          <a:xfrm>
            <a:off x="762000" y="571500"/>
            <a:ext cx="7620000" cy="5715000"/>
          </a:xfrm>
          <a:prstGeom prst="rect">
            <a:avLst/>
          </a:prstGeom>
        </p:spPr>
      </p:pic>
      <p:sp>
        <p:nvSpPr>
          <p:cNvPr id="5" name="Rectangle 4"/>
          <p:cNvSpPr/>
          <p:nvPr/>
        </p:nvSpPr>
        <p:spPr>
          <a:xfrm>
            <a:off x="928662" y="642918"/>
            <a:ext cx="1310808" cy="523220"/>
          </a:xfrm>
          <a:prstGeom prst="rect">
            <a:avLst/>
          </a:prstGeom>
          <a:solidFill>
            <a:schemeClr val="bg2">
              <a:lumMod val="50000"/>
            </a:schemeClr>
          </a:solidFill>
        </p:spPr>
        <p:txBody>
          <a:bodyPr wrap="none">
            <a:spAutoFit/>
          </a:bodyPr>
          <a:lstStyle/>
          <a:p>
            <a:r>
              <a:rPr lang="en-US" sz="2800" dirty="0" smtClean="0"/>
              <a:t>VA3RCS</a:t>
            </a:r>
            <a:endParaRPr lang="en-US" sz="2800" dirty="0"/>
          </a:p>
        </p:txBody>
      </p:sp>
      <p:sp>
        <p:nvSpPr>
          <p:cNvPr id="6" name="Rectangle 5"/>
          <p:cNvSpPr/>
          <p:nvPr/>
        </p:nvSpPr>
        <p:spPr>
          <a:xfrm>
            <a:off x="785786" y="1285860"/>
            <a:ext cx="2922980" cy="523220"/>
          </a:xfrm>
          <a:prstGeom prst="rect">
            <a:avLst/>
          </a:prstGeom>
          <a:solidFill>
            <a:schemeClr val="bg2">
              <a:lumMod val="50000"/>
            </a:schemeClr>
          </a:solidFill>
        </p:spPr>
        <p:txBody>
          <a:bodyPr wrap="none">
            <a:spAutoFit/>
          </a:bodyPr>
          <a:lstStyle/>
          <a:p>
            <a:r>
              <a:rPr lang="en-US" sz="2800" b="1" dirty="0" smtClean="0"/>
              <a:t>Bob Sharp VA3QV </a:t>
            </a:r>
            <a:endParaRPr lang="en-US" sz="2800" b="1" dirty="0"/>
          </a:p>
        </p:txBody>
      </p:sp>
      <p:sp>
        <p:nvSpPr>
          <p:cNvPr id="7" name="TextBox 6"/>
          <p:cNvSpPr txBox="1"/>
          <p:nvPr/>
        </p:nvSpPr>
        <p:spPr>
          <a:xfrm>
            <a:off x="357158" y="6334780"/>
            <a:ext cx="8285538" cy="523220"/>
          </a:xfrm>
          <a:prstGeom prst="rect">
            <a:avLst/>
          </a:prstGeom>
          <a:solidFill>
            <a:schemeClr val="accent6">
              <a:lumMod val="75000"/>
            </a:schemeClr>
          </a:solidFill>
        </p:spPr>
        <p:txBody>
          <a:bodyPr wrap="none" rtlCol="0">
            <a:spAutoFit/>
          </a:bodyPr>
          <a:lstStyle/>
          <a:p>
            <a:r>
              <a:rPr lang="en-GB" sz="2800" b="1" dirty="0" smtClean="0"/>
              <a:t>Even Canada is now showing an interest in this contest</a:t>
            </a:r>
            <a:endParaRPr lang="en-US" sz="28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Ken Blanshard\Desktop\r8.jpg"/>
          <p:cNvPicPr>
            <a:picLocks noChangeAspect="1" noChangeArrowheads="1"/>
          </p:cNvPicPr>
          <p:nvPr/>
        </p:nvPicPr>
        <p:blipFill>
          <a:blip r:embed="rId2" cstate="print"/>
          <a:srcRect/>
          <a:stretch>
            <a:fillRect/>
          </a:stretch>
        </p:blipFill>
        <p:spPr bwMode="auto">
          <a:xfrm>
            <a:off x="1" y="0"/>
            <a:ext cx="4429124" cy="2946697"/>
          </a:xfrm>
          <a:prstGeom prst="rect">
            <a:avLst/>
          </a:prstGeom>
          <a:noFill/>
        </p:spPr>
      </p:pic>
      <p:pic>
        <p:nvPicPr>
          <p:cNvPr id="3076" name="Picture 4" descr="C:\Documents and Settings\Ken Blanshard\Desktop\r9.jpg"/>
          <p:cNvPicPr>
            <a:picLocks noChangeAspect="1" noChangeArrowheads="1"/>
          </p:cNvPicPr>
          <p:nvPr/>
        </p:nvPicPr>
        <p:blipFill>
          <a:blip r:embed="rId3" cstate="print"/>
          <a:srcRect/>
          <a:stretch>
            <a:fillRect/>
          </a:stretch>
        </p:blipFill>
        <p:spPr bwMode="auto">
          <a:xfrm>
            <a:off x="4667212" y="0"/>
            <a:ext cx="4476788" cy="3402359"/>
          </a:xfrm>
          <a:prstGeom prst="rect">
            <a:avLst/>
          </a:prstGeom>
          <a:noFill/>
        </p:spPr>
      </p:pic>
      <p:pic>
        <p:nvPicPr>
          <p:cNvPr id="3077" name="Picture 5" descr="C:\Documents and Settings\Ken Blanshard\Desktop\r10.jpg"/>
          <p:cNvPicPr>
            <a:picLocks noChangeAspect="1" noChangeArrowheads="1"/>
          </p:cNvPicPr>
          <p:nvPr/>
        </p:nvPicPr>
        <p:blipFill>
          <a:blip r:embed="rId4" cstate="print"/>
          <a:srcRect/>
          <a:stretch>
            <a:fillRect/>
          </a:stretch>
        </p:blipFill>
        <p:spPr bwMode="auto">
          <a:xfrm>
            <a:off x="0" y="2980968"/>
            <a:ext cx="3071802" cy="3877032"/>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Ken Blanshard\Desktop\r4.jpg"/>
          <p:cNvPicPr>
            <a:picLocks noChangeAspect="1" noChangeArrowheads="1"/>
          </p:cNvPicPr>
          <p:nvPr/>
        </p:nvPicPr>
        <p:blipFill>
          <a:blip r:embed="rId2" cstate="print"/>
          <a:srcRect/>
          <a:stretch>
            <a:fillRect/>
          </a:stretch>
        </p:blipFill>
        <p:spPr bwMode="auto">
          <a:xfrm>
            <a:off x="12161" y="1"/>
            <a:ext cx="3609867" cy="2714620"/>
          </a:xfrm>
          <a:prstGeom prst="rect">
            <a:avLst/>
          </a:prstGeom>
          <a:noFill/>
        </p:spPr>
      </p:pic>
      <p:pic>
        <p:nvPicPr>
          <p:cNvPr id="2051" name="Picture 3" descr="C:\Documents and Settings\Ken Blanshard\Desktop\r5.jpg"/>
          <p:cNvPicPr>
            <a:picLocks noChangeAspect="1" noChangeArrowheads="1"/>
          </p:cNvPicPr>
          <p:nvPr/>
        </p:nvPicPr>
        <p:blipFill>
          <a:blip r:embed="rId3" cstate="print"/>
          <a:srcRect/>
          <a:stretch>
            <a:fillRect/>
          </a:stretch>
        </p:blipFill>
        <p:spPr bwMode="auto">
          <a:xfrm>
            <a:off x="3643306" y="0"/>
            <a:ext cx="5524261" cy="4121948"/>
          </a:xfrm>
          <a:prstGeom prst="rect">
            <a:avLst/>
          </a:prstGeom>
          <a:noFill/>
        </p:spPr>
      </p:pic>
      <p:pic>
        <p:nvPicPr>
          <p:cNvPr id="2052" name="Picture 4" descr="C:\Documents and Settings\Ken Blanshard\Desktop\r6.jpg"/>
          <p:cNvPicPr>
            <a:picLocks noChangeAspect="1" noChangeArrowheads="1"/>
          </p:cNvPicPr>
          <p:nvPr/>
        </p:nvPicPr>
        <p:blipFill>
          <a:blip r:embed="rId4" cstate="print"/>
          <a:srcRect/>
          <a:stretch>
            <a:fillRect/>
          </a:stretch>
        </p:blipFill>
        <p:spPr bwMode="auto">
          <a:xfrm>
            <a:off x="-1" y="2928934"/>
            <a:ext cx="3695823" cy="2786082"/>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Ken Blanshard\Desktop\r1.jpg"/>
          <p:cNvPicPr>
            <a:picLocks noChangeAspect="1" noChangeArrowheads="1"/>
          </p:cNvPicPr>
          <p:nvPr/>
        </p:nvPicPr>
        <p:blipFill>
          <a:blip r:embed="rId2" cstate="print"/>
          <a:srcRect/>
          <a:stretch>
            <a:fillRect/>
          </a:stretch>
        </p:blipFill>
        <p:spPr bwMode="auto">
          <a:xfrm>
            <a:off x="0" y="0"/>
            <a:ext cx="4748429" cy="5561224"/>
          </a:xfrm>
          <a:prstGeom prst="rect">
            <a:avLst/>
          </a:prstGeom>
          <a:noFill/>
        </p:spPr>
      </p:pic>
      <p:pic>
        <p:nvPicPr>
          <p:cNvPr id="1027" name="Picture 3" descr="C:\Documents and Settings\Ken Blanshard\Desktop\r2.jpg"/>
          <p:cNvPicPr>
            <a:picLocks noChangeAspect="1" noChangeArrowheads="1"/>
          </p:cNvPicPr>
          <p:nvPr/>
        </p:nvPicPr>
        <p:blipFill>
          <a:blip r:embed="rId3" cstate="print"/>
          <a:srcRect/>
          <a:stretch>
            <a:fillRect/>
          </a:stretch>
        </p:blipFill>
        <p:spPr bwMode="auto">
          <a:xfrm>
            <a:off x="4739917" y="0"/>
            <a:ext cx="4404083" cy="3286124"/>
          </a:xfrm>
          <a:prstGeom prst="rect">
            <a:avLst/>
          </a:prstGeom>
          <a:noFill/>
        </p:spPr>
      </p:pic>
      <p:pic>
        <p:nvPicPr>
          <p:cNvPr id="1028" name="Picture 4" descr="C:\Documents and Settings\Ken Blanshard\Desktop\r3.jpg"/>
          <p:cNvPicPr>
            <a:picLocks noChangeAspect="1" noChangeArrowheads="1"/>
          </p:cNvPicPr>
          <p:nvPr/>
        </p:nvPicPr>
        <p:blipFill>
          <a:blip r:embed="rId4" cstate="print"/>
          <a:srcRect/>
          <a:stretch>
            <a:fillRect/>
          </a:stretch>
        </p:blipFill>
        <p:spPr bwMode="auto">
          <a:xfrm>
            <a:off x="6429388" y="3256984"/>
            <a:ext cx="2714612" cy="3601016"/>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t817front1.jpg"/>
          <p:cNvPicPr>
            <a:picLocks noChangeAspect="1"/>
          </p:cNvPicPr>
          <p:nvPr/>
        </p:nvPicPr>
        <p:blipFill>
          <a:blip r:embed="rId2" cstate="print"/>
          <a:stretch>
            <a:fillRect/>
          </a:stretch>
        </p:blipFill>
        <p:spPr>
          <a:xfrm>
            <a:off x="123974" y="285728"/>
            <a:ext cx="6874222" cy="4857784"/>
          </a:xfrm>
          <a:prstGeom prst="rect">
            <a:avLst/>
          </a:prstGeom>
        </p:spPr>
      </p:pic>
      <p:sp>
        <p:nvSpPr>
          <p:cNvPr id="5" name="TextBox 4"/>
          <p:cNvSpPr txBox="1"/>
          <p:nvPr/>
        </p:nvSpPr>
        <p:spPr>
          <a:xfrm>
            <a:off x="1000100" y="5143512"/>
            <a:ext cx="4981044" cy="523220"/>
          </a:xfrm>
          <a:prstGeom prst="rect">
            <a:avLst/>
          </a:prstGeom>
          <a:solidFill>
            <a:schemeClr val="accent5">
              <a:lumMod val="60000"/>
              <a:lumOff val="40000"/>
            </a:schemeClr>
          </a:solidFill>
        </p:spPr>
        <p:txBody>
          <a:bodyPr wrap="none" rtlCol="0">
            <a:spAutoFit/>
          </a:bodyPr>
          <a:lstStyle/>
          <a:p>
            <a:r>
              <a:rPr lang="en-GB" sz="2800" b="1" dirty="0" smtClean="0"/>
              <a:t>Most favoured RIG FT 817 + LDG</a:t>
            </a:r>
            <a:endParaRPr lang="en-US" sz="2800"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lh4.ggpht.com/_kkkWpmzEYdI/S77Sl6XCUrI/AAAAAAAAC2o/H_SPY9K8ZY0/s640/DSC05377.JPG"/>
          <p:cNvPicPr>
            <a:picLocks noChangeAspect="1" noChangeArrowheads="1"/>
          </p:cNvPicPr>
          <p:nvPr/>
        </p:nvPicPr>
        <p:blipFill>
          <a:blip r:embed="rId2" cstate="print"/>
          <a:srcRect/>
          <a:stretch>
            <a:fillRect/>
          </a:stretch>
        </p:blipFill>
        <p:spPr bwMode="auto">
          <a:xfrm>
            <a:off x="1428727" y="0"/>
            <a:ext cx="7691231" cy="5143512"/>
          </a:xfrm>
          <a:prstGeom prst="rect">
            <a:avLst/>
          </a:prstGeom>
          <a:noFill/>
        </p:spPr>
      </p:pic>
      <p:sp>
        <p:nvSpPr>
          <p:cNvPr id="5" name="TextBox 4"/>
          <p:cNvSpPr txBox="1"/>
          <p:nvPr/>
        </p:nvSpPr>
        <p:spPr>
          <a:xfrm>
            <a:off x="0" y="5500702"/>
            <a:ext cx="5708614" cy="646331"/>
          </a:xfrm>
          <a:prstGeom prst="rect">
            <a:avLst/>
          </a:prstGeom>
          <a:solidFill>
            <a:schemeClr val="accent2"/>
          </a:solidFill>
        </p:spPr>
        <p:txBody>
          <a:bodyPr wrap="none" rtlCol="0">
            <a:spAutoFit/>
          </a:bodyPr>
          <a:lstStyle/>
          <a:p>
            <a:r>
              <a:rPr lang="en-GB" sz="3600" b="1" dirty="0" smtClean="0"/>
              <a:t>ZS5C/4 Shaun operating QRP</a:t>
            </a:r>
            <a:endParaRPr lang="en-US" sz="36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42918"/>
            <a:ext cx="8708281" cy="4832092"/>
          </a:xfrm>
          <a:prstGeom prst="rect">
            <a:avLst/>
          </a:prstGeom>
          <a:solidFill>
            <a:schemeClr val="accent2"/>
          </a:solidFill>
        </p:spPr>
        <p:txBody>
          <a:bodyPr wrap="none" rtlCol="0">
            <a:spAutoFit/>
          </a:bodyPr>
          <a:lstStyle/>
          <a:p>
            <a:pPr algn="ctr"/>
            <a:r>
              <a:rPr lang="en-GB" sz="4400" dirty="0" smtClean="0"/>
              <a:t>The results this year 2010 April were</a:t>
            </a:r>
          </a:p>
          <a:p>
            <a:pPr algn="ctr"/>
            <a:r>
              <a:rPr lang="en-GB" sz="4400" dirty="0" smtClean="0"/>
              <a:t>That over 100 individuals took up the</a:t>
            </a:r>
          </a:p>
          <a:p>
            <a:pPr algn="ctr"/>
            <a:r>
              <a:rPr lang="en-GB" sz="4400" dirty="0" smtClean="0"/>
              <a:t>challenge! &amp; It was considered a </a:t>
            </a:r>
          </a:p>
          <a:p>
            <a:pPr algn="ctr"/>
            <a:r>
              <a:rPr lang="en-GB" sz="4400" dirty="0" smtClean="0"/>
              <a:t>complete success .</a:t>
            </a:r>
          </a:p>
          <a:p>
            <a:pPr algn="ctr"/>
            <a:endParaRPr lang="en-GB" sz="4400" dirty="0" smtClean="0"/>
          </a:p>
          <a:p>
            <a:pPr algn="ctr"/>
            <a:r>
              <a:rPr lang="en-GB" sz="4400" dirty="0" smtClean="0"/>
              <a:t>The next </a:t>
            </a:r>
            <a:r>
              <a:rPr lang="en-GB" sz="4400" dirty="0" err="1" smtClean="0"/>
              <a:t>RaDAR</a:t>
            </a:r>
            <a:r>
              <a:rPr lang="en-GB" sz="4400" dirty="0" smtClean="0"/>
              <a:t> takes place in</a:t>
            </a:r>
          </a:p>
          <a:p>
            <a:pPr algn="ctr"/>
            <a:r>
              <a:rPr lang="en-GB" sz="4400" dirty="0" smtClean="0"/>
              <a:t>November 2010.</a:t>
            </a:r>
            <a:endParaRPr lang="en-US" sz="44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857232"/>
            <a:ext cx="9144000" cy="5909310"/>
          </a:xfrm>
          <a:prstGeom prst="rect">
            <a:avLst/>
          </a:prstGeom>
          <a:noFill/>
        </p:spPr>
        <p:txBody>
          <a:bodyPr wrap="square" rtlCol="0">
            <a:spAutoFit/>
          </a:bodyPr>
          <a:lstStyle/>
          <a:p>
            <a:pPr algn="ctr"/>
            <a:r>
              <a:rPr lang="en-GB" sz="9600" b="1" dirty="0" smtClean="0">
                <a:solidFill>
                  <a:srgbClr val="FF0000"/>
                </a:solidFill>
              </a:rPr>
              <a:t>The End</a:t>
            </a:r>
          </a:p>
          <a:p>
            <a:pPr algn="ctr"/>
            <a:endParaRPr lang="en-GB" dirty="0"/>
          </a:p>
          <a:p>
            <a:pPr algn="ctr"/>
            <a:r>
              <a:rPr lang="en-GB" sz="6600" dirty="0" smtClean="0">
                <a:solidFill>
                  <a:srgbClr val="002060"/>
                </a:solidFill>
              </a:rPr>
              <a:t>Any questions?</a:t>
            </a:r>
          </a:p>
          <a:p>
            <a:pPr algn="ctr"/>
            <a:endParaRPr lang="en-GB" sz="6600" dirty="0" smtClean="0">
              <a:solidFill>
                <a:srgbClr val="002060"/>
              </a:solidFill>
            </a:endParaRPr>
          </a:p>
          <a:p>
            <a:pPr algn="ctr"/>
            <a:r>
              <a:rPr lang="en-GB" sz="6600" dirty="0" smtClean="0">
                <a:solidFill>
                  <a:srgbClr val="002060"/>
                </a:solidFill>
              </a:rPr>
              <a:t>I will try to answer them??</a:t>
            </a:r>
            <a:endParaRPr lang="en-US" sz="6600" dirty="0">
              <a:solidFill>
                <a:srgbClr val="00206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TotalTime>
  <Words>670</Words>
  <Application>Microsoft Office PowerPoint</Application>
  <PresentationFormat>On-screen Show (4:3)</PresentationFormat>
  <Paragraphs>107</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M0KPB</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Ken Blanshard</dc:creator>
  <cp:lastModifiedBy>Ken Blanshard</cp:lastModifiedBy>
  <cp:revision>39</cp:revision>
  <dcterms:created xsi:type="dcterms:W3CDTF">2010-04-04T09:11:10Z</dcterms:created>
  <dcterms:modified xsi:type="dcterms:W3CDTF">2010-06-17T18:55:27Z</dcterms:modified>
</cp:coreProperties>
</file>